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90" r:id="rId7"/>
    <p:sldId id="291" r:id="rId8"/>
    <p:sldId id="261" r:id="rId9"/>
    <p:sldId id="263" r:id="rId10"/>
    <p:sldId id="288" r:id="rId11"/>
    <p:sldId id="283" r:id="rId12"/>
    <p:sldId id="264" r:id="rId13"/>
    <p:sldId id="292" r:id="rId14"/>
    <p:sldId id="293" r:id="rId15"/>
    <p:sldId id="296" r:id="rId16"/>
    <p:sldId id="294" r:id="rId17"/>
    <p:sldId id="297" r:id="rId18"/>
    <p:sldId id="295" r:id="rId19"/>
    <p:sldId id="298" r:id="rId20"/>
    <p:sldId id="299" r:id="rId21"/>
    <p:sldId id="266" r:id="rId22"/>
    <p:sldId id="300" r:id="rId23"/>
    <p:sldId id="269" r:id="rId24"/>
    <p:sldId id="270" r:id="rId25"/>
    <p:sldId id="301" r:id="rId26"/>
    <p:sldId id="271" r:id="rId27"/>
    <p:sldId id="273" r:id="rId28"/>
    <p:sldId id="274" r:id="rId29"/>
    <p:sldId id="275" r:id="rId30"/>
    <p:sldId id="276" r:id="rId31"/>
    <p:sldId id="277" r:id="rId32"/>
    <p:sldId id="278" r:id="rId33"/>
    <p:sldId id="281" r:id="rId34"/>
    <p:sldId id="280"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hubert" userId="4bf7e7bf-6472-4ec1-94d1-3e60f554c90e" providerId="ADAL" clId="{FDF3E476-7682-450C-ADD5-09D953DBC689}"/>
    <pc:docChg chg="modSld">
      <pc:chgData name="David Shubert" userId="4bf7e7bf-6472-4ec1-94d1-3e60f554c90e" providerId="ADAL" clId="{FDF3E476-7682-450C-ADD5-09D953DBC689}" dt="2023-06-23T19:49:23.482" v="1"/>
      <pc:docMkLst>
        <pc:docMk/>
      </pc:docMkLst>
      <pc:sldChg chg="modSp mod">
        <pc:chgData name="David Shubert" userId="4bf7e7bf-6472-4ec1-94d1-3e60f554c90e" providerId="ADAL" clId="{FDF3E476-7682-450C-ADD5-09D953DBC689}" dt="2023-06-23T19:49:23.482" v="1"/>
        <pc:sldMkLst>
          <pc:docMk/>
          <pc:sldMk cId="1767477172" sldId="256"/>
        </pc:sldMkLst>
        <pc:spChg chg="mod">
          <ac:chgData name="David Shubert" userId="4bf7e7bf-6472-4ec1-94d1-3e60f554c90e" providerId="ADAL" clId="{FDF3E476-7682-450C-ADD5-09D953DBC689}" dt="2023-06-23T19:49:11.089" v="0"/>
          <ac:spMkLst>
            <pc:docMk/>
            <pc:sldMk cId="1767477172" sldId="256"/>
            <ac:spMk id="2" creationId="{36F24773-907B-2379-D7AB-78BE6CC75FC0}"/>
          </ac:spMkLst>
        </pc:spChg>
        <pc:spChg chg="mod">
          <ac:chgData name="David Shubert" userId="4bf7e7bf-6472-4ec1-94d1-3e60f554c90e" providerId="ADAL" clId="{FDF3E476-7682-450C-ADD5-09D953DBC689}" dt="2023-06-23T19:49:23.482" v="1"/>
          <ac:spMkLst>
            <pc:docMk/>
            <pc:sldMk cId="1767477172" sldId="256"/>
            <ac:spMk id="3" creationId="{06110FE3-8260-06DB-CE3E-630758A53B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4D840-45A2-4357-8708-58E9301085F9}" type="datetimeFigureOut">
              <a:rPr lang="en-US" smtClean="0"/>
              <a:t>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89C6A-E877-4C3F-9930-333F7CBCFBBF}" type="slidenum">
              <a:rPr lang="en-US" smtClean="0"/>
              <a:t>‹#›</a:t>
            </a:fld>
            <a:endParaRPr lang="en-US"/>
          </a:p>
        </p:txBody>
      </p:sp>
    </p:spTree>
    <p:extLst>
      <p:ext uri="{BB962C8B-B14F-4D97-AF65-F5344CB8AC3E}">
        <p14:creationId xmlns:p14="http://schemas.microsoft.com/office/powerpoint/2010/main" val="174390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also include hyperlinks as "attachments" by choosing </a:t>
            </a:r>
            <a:r>
              <a:rPr lang="en-US" sz="1200" b="1" kern="1200" dirty="0">
                <a:solidFill>
                  <a:schemeClr val="tx1"/>
                </a:solidFill>
                <a:effectLst/>
                <a:latin typeface="+mn-lt"/>
                <a:ea typeface="+mn-ea"/>
                <a:cs typeface="+mn-cs"/>
              </a:rPr>
              <a:t>Add Link</a:t>
            </a:r>
            <a:r>
              <a:rPr lang="en-US" sz="1200" kern="1200" dirty="0">
                <a:solidFill>
                  <a:schemeClr val="tx1"/>
                </a:solidFill>
                <a:effectLst/>
                <a:latin typeface="+mn-lt"/>
                <a:ea typeface="+mn-ea"/>
                <a:cs typeface="+mn-cs"/>
              </a:rPr>
              <a:t> from the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drop-down menu. </a:t>
            </a:r>
          </a:p>
          <a:p>
            <a:endParaRPr lang="en-US" dirty="0"/>
          </a:p>
        </p:txBody>
      </p:sp>
    </p:spTree>
    <p:extLst>
      <p:ext uri="{BB962C8B-B14F-4D97-AF65-F5344CB8AC3E}">
        <p14:creationId xmlns:p14="http://schemas.microsoft.com/office/powerpoint/2010/main" val="7772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•The Complete Submission button will only appear when you have check marks next to all your sections. If one of your sections does not have a check mark, and you aren't sure why, click on the section to search for any required questions you may have missed. </a:t>
            </a:r>
          </a:p>
        </p:txBody>
      </p:sp>
    </p:spTree>
    <p:extLst>
      <p:ext uri="{BB962C8B-B14F-4D97-AF65-F5344CB8AC3E}">
        <p14:creationId xmlns:p14="http://schemas.microsoft.com/office/powerpoint/2010/main" val="116214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have filled out every section of your submission, and have added all required attachments, a </a:t>
            </a:r>
            <a:r>
              <a:rPr lang="en-US" sz="1200" b="1" kern="1200" dirty="0">
                <a:solidFill>
                  <a:schemeClr val="tx1"/>
                </a:solidFill>
                <a:effectLst/>
                <a:latin typeface="+mn-lt"/>
                <a:ea typeface="+mn-ea"/>
                <a:cs typeface="+mn-cs"/>
              </a:rPr>
              <a:t>Complete Submission</a:t>
            </a:r>
            <a:r>
              <a:rPr lang="en-US" sz="1200" kern="1200" dirty="0">
                <a:solidFill>
                  <a:schemeClr val="tx1"/>
                </a:solidFill>
                <a:effectLst/>
                <a:latin typeface="+mn-lt"/>
                <a:ea typeface="+mn-ea"/>
                <a:cs typeface="+mn-cs"/>
              </a:rPr>
              <a:t> option appears beneath </a:t>
            </a:r>
            <a:r>
              <a:rPr lang="en-US" sz="1200" b="1" kern="1200" dirty="0">
                <a:solidFill>
                  <a:schemeClr val="tx1"/>
                </a:solidFill>
                <a:effectLst/>
                <a:latin typeface="+mn-lt"/>
                <a:ea typeface="+mn-ea"/>
                <a:cs typeface="+mn-cs"/>
              </a:rPr>
              <a:t>Routing</a:t>
            </a:r>
            <a:r>
              <a:rPr lang="en-US" sz="1200" kern="1200" dirty="0">
                <a:solidFill>
                  <a:schemeClr val="tx1"/>
                </a:solidFill>
                <a:effectLst/>
                <a:latin typeface="+mn-lt"/>
                <a:ea typeface="+mn-ea"/>
                <a:cs typeface="+mn-cs"/>
              </a:rPr>
              <a:t> within the menu on the left side of the screen.</a:t>
            </a:r>
          </a:p>
          <a:p>
            <a:endParaRPr lang="en-US" dirty="0"/>
          </a:p>
        </p:txBody>
      </p:sp>
    </p:spTree>
    <p:extLst>
      <p:ext uri="{BB962C8B-B14F-4D97-AF65-F5344CB8AC3E}">
        <p14:creationId xmlns:p14="http://schemas.microsoft.com/office/powerpoint/2010/main" val="407572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have filled out every section of your submission, and have added all required attachments, a </a:t>
            </a:r>
            <a:r>
              <a:rPr lang="en-US" sz="1200" b="1" kern="1200" dirty="0">
                <a:solidFill>
                  <a:schemeClr val="tx1"/>
                </a:solidFill>
                <a:effectLst/>
                <a:latin typeface="+mn-lt"/>
                <a:ea typeface="+mn-ea"/>
                <a:cs typeface="+mn-cs"/>
              </a:rPr>
              <a:t>Complete Submission</a:t>
            </a:r>
            <a:r>
              <a:rPr lang="en-US" sz="1200" kern="1200" dirty="0">
                <a:solidFill>
                  <a:schemeClr val="tx1"/>
                </a:solidFill>
                <a:effectLst/>
                <a:latin typeface="+mn-lt"/>
                <a:ea typeface="+mn-ea"/>
                <a:cs typeface="+mn-cs"/>
              </a:rPr>
              <a:t> option appears beneath </a:t>
            </a:r>
            <a:r>
              <a:rPr lang="en-US" sz="1200" b="1" kern="1200" dirty="0">
                <a:solidFill>
                  <a:schemeClr val="tx1"/>
                </a:solidFill>
                <a:effectLst/>
                <a:latin typeface="+mn-lt"/>
                <a:ea typeface="+mn-ea"/>
                <a:cs typeface="+mn-cs"/>
              </a:rPr>
              <a:t>Routing</a:t>
            </a:r>
            <a:r>
              <a:rPr lang="en-US" sz="1200" kern="1200" dirty="0">
                <a:solidFill>
                  <a:schemeClr val="tx1"/>
                </a:solidFill>
                <a:effectLst/>
                <a:latin typeface="+mn-lt"/>
                <a:ea typeface="+mn-ea"/>
                <a:cs typeface="+mn-cs"/>
              </a:rPr>
              <a:t> within the menu on the left side of the screen.</a:t>
            </a:r>
          </a:p>
          <a:p>
            <a:endParaRPr lang="en-US" dirty="0"/>
          </a:p>
        </p:txBody>
      </p:sp>
    </p:spTree>
    <p:extLst>
      <p:ext uri="{BB962C8B-B14F-4D97-AF65-F5344CB8AC3E}">
        <p14:creationId xmlns:p14="http://schemas.microsoft.com/office/powerpoint/2010/main" val="1698522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This is a serious step.</a:t>
            </a:r>
          </a:p>
        </p:txBody>
      </p:sp>
    </p:spTree>
    <p:extLst>
      <p:ext uri="{BB962C8B-B14F-4D97-AF65-F5344CB8AC3E}">
        <p14:creationId xmlns:p14="http://schemas.microsoft.com/office/powerpoint/2010/main" val="3475098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When a submission has been certified by a PI and sent to the IRB office, or other individuals reviewing the submission, may comment on various questions within the submission forms. </a:t>
            </a:r>
          </a:p>
          <a:p>
            <a:endParaRPr lang="en-US" dirty="0"/>
          </a:p>
          <a:p>
            <a:r>
              <a:rPr lang="en-US" dirty="0"/>
              <a:t>The IRB office will return the submission to the investigators, and the investigators will need to address any of the comments.</a:t>
            </a:r>
          </a:p>
          <a:p>
            <a:endParaRPr lang="en-US" dirty="0"/>
          </a:p>
        </p:txBody>
      </p:sp>
    </p:spTree>
    <p:extLst>
      <p:ext uri="{BB962C8B-B14F-4D97-AF65-F5344CB8AC3E}">
        <p14:creationId xmlns:p14="http://schemas.microsoft.com/office/powerpoint/2010/main" val="805840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Be sure to make the changes in the application, not the comment box. Do not attach updated document versions in the comment boxes. These sections are available to provide clarification or ask questions – not to make the changes requested by the IRB.</a:t>
            </a:r>
          </a:p>
        </p:txBody>
      </p:sp>
    </p:spTree>
    <p:extLst>
      <p:ext uri="{BB962C8B-B14F-4D97-AF65-F5344CB8AC3E}">
        <p14:creationId xmlns:p14="http://schemas.microsoft.com/office/powerpoint/2010/main" val="1324177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The articles will be relevant to what you are working on. There is also a direct link to the Help Center.</a:t>
            </a:r>
          </a:p>
        </p:txBody>
      </p:sp>
    </p:spTree>
    <p:extLst>
      <p:ext uri="{BB962C8B-B14F-4D97-AF65-F5344CB8AC3E}">
        <p14:creationId xmlns:p14="http://schemas.microsoft.com/office/powerpoint/2010/main" val="323604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Researcher, you can create a new study from your </a:t>
            </a:r>
            <a:r>
              <a:rPr lang="en-US" sz="1200" b="1" kern="1200" dirty="0">
                <a:solidFill>
                  <a:schemeClr val="tx1"/>
                </a:solidFill>
                <a:effectLst/>
                <a:latin typeface="+mn-lt"/>
                <a:ea typeface="+mn-ea"/>
                <a:cs typeface="+mn-cs"/>
              </a:rPr>
              <a:t>Dashboard</a:t>
            </a:r>
            <a:r>
              <a:rPr lang="en-US" sz="1200" kern="1200" dirty="0">
                <a:solidFill>
                  <a:schemeClr val="tx1"/>
                </a:solidFill>
                <a:effectLst/>
                <a:latin typeface="+mn-lt"/>
                <a:ea typeface="+mn-ea"/>
                <a:cs typeface="+mn-cs"/>
              </a:rPr>
              <a:t> or the </a:t>
            </a:r>
            <a:r>
              <a:rPr lang="en-US" sz="1200" b="1" kern="1200" dirty="0">
                <a:solidFill>
                  <a:schemeClr val="tx1"/>
                </a:solidFill>
                <a:effectLst/>
                <a:latin typeface="+mn-lt"/>
                <a:ea typeface="+mn-ea"/>
                <a:cs typeface="+mn-cs"/>
              </a:rPr>
              <a:t>Studies</a:t>
            </a:r>
            <a:r>
              <a:rPr lang="en-US" sz="1200" kern="1200" dirty="0">
                <a:solidFill>
                  <a:schemeClr val="tx1"/>
                </a:solidFill>
                <a:effectLst/>
                <a:latin typeface="+mn-lt"/>
                <a:ea typeface="+mn-ea"/>
                <a:cs typeface="+mn-cs"/>
              </a:rPr>
              <a:t> page within Cayuse Human Ethics.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must create a study before creating your initial submission.</a:t>
            </a:r>
          </a:p>
        </p:txBody>
      </p:sp>
    </p:spTree>
    <p:extLst>
      <p:ext uri="{BB962C8B-B14F-4D97-AF65-F5344CB8AC3E}">
        <p14:creationId xmlns:p14="http://schemas.microsoft.com/office/powerpoint/2010/main" val="170247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sz="1200" kern="1200" dirty="0">
                <a:solidFill>
                  <a:schemeClr val="tx1"/>
                </a:solidFill>
                <a:effectLst/>
                <a:latin typeface="+mn-lt"/>
                <a:ea typeface="+mn-ea"/>
                <a:cs typeface="+mn-cs"/>
              </a:rPr>
              <a:t>After creating your study, you will be taken to the </a:t>
            </a:r>
            <a:r>
              <a:rPr lang="en-US" sz="1200" b="1" kern="1200" dirty="0">
                <a:solidFill>
                  <a:schemeClr val="tx1"/>
                </a:solidFill>
                <a:effectLst/>
                <a:latin typeface="+mn-lt"/>
                <a:ea typeface="+mn-ea"/>
                <a:cs typeface="+mn-cs"/>
              </a:rPr>
              <a:t>Study Details</a:t>
            </a:r>
            <a:r>
              <a:rPr lang="en-US" sz="1200" kern="1200" dirty="0">
                <a:solidFill>
                  <a:schemeClr val="tx1"/>
                </a:solidFill>
                <a:effectLst/>
                <a:latin typeface="+mn-lt"/>
                <a:ea typeface="+mn-ea"/>
                <a:cs typeface="+mn-cs"/>
              </a:rPr>
              <a:t> page. Here, you will see where important study information will populate once you begin your submission</a:t>
            </a:r>
            <a:endParaRPr lang="en-US" dirty="0"/>
          </a:p>
        </p:txBody>
      </p:sp>
    </p:spTree>
    <p:extLst>
      <p:ext uri="{BB962C8B-B14F-4D97-AF65-F5344CB8AC3E}">
        <p14:creationId xmlns:p14="http://schemas.microsoft.com/office/powerpoint/2010/main" val="411911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pPr lvl="0"/>
            <a:r>
              <a:rPr lang="en-US" sz="1200" kern="1200" dirty="0">
                <a:solidFill>
                  <a:schemeClr val="tx1"/>
                </a:solidFill>
                <a:effectLst/>
                <a:latin typeface="+mn-lt"/>
                <a:ea typeface="+mn-ea"/>
                <a:cs typeface="+mn-cs"/>
              </a:rPr>
              <a:t>Submission information will populate beneath the </a:t>
            </a:r>
            <a:r>
              <a:rPr lang="en-US" sz="1200" b="1" kern="1200" dirty="0">
                <a:solidFill>
                  <a:schemeClr val="tx1"/>
                </a:solidFill>
                <a:effectLst/>
                <a:latin typeface="+mn-lt"/>
                <a:ea typeface="+mn-ea"/>
                <a:cs typeface="+mn-cs"/>
              </a:rPr>
              <a:t>Submission Details</a:t>
            </a:r>
            <a:r>
              <a:rPr lang="en-US" sz="1200" kern="1200" dirty="0">
                <a:solidFill>
                  <a:schemeClr val="tx1"/>
                </a:solidFill>
                <a:effectLst/>
                <a:latin typeface="+mn-lt"/>
                <a:ea typeface="+mn-ea"/>
                <a:cs typeface="+mn-cs"/>
              </a:rPr>
              <a:t> tab.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person who creates the study is added as the </a:t>
            </a:r>
            <a:r>
              <a:rPr lang="en-US" sz="1200" b="1" kern="1200" dirty="0">
                <a:solidFill>
                  <a:schemeClr val="tx1"/>
                </a:solidFill>
                <a:effectLst/>
                <a:latin typeface="+mn-lt"/>
                <a:ea typeface="+mn-ea"/>
                <a:cs typeface="+mn-cs"/>
              </a:rPr>
              <a:t>Primary Contact</a:t>
            </a:r>
            <a:r>
              <a:rPr lang="en-US" sz="1200" kern="1200" dirty="0">
                <a:solidFill>
                  <a:schemeClr val="tx1"/>
                </a:solidFill>
                <a:effectLst/>
                <a:latin typeface="+mn-lt"/>
                <a:ea typeface="+mn-ea"/>
                <a:cs typeface="+mn-cs"/>
              </a:rPr>
              <a:t> by default, but this can be changed when editing the submission.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Make sure to not remove yourself from all roles and Save, or you will not be able to access your submission once you leave.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on your institution's initial submission form, you can return to the </a:t>
            </a:r>
            <a:r>
              <a:rPr lang="en-US" sz="1200" b="1" kern="1200" dirty="0">
                <a:solidFill>
                  <a:schemeClr val="tx1"/>
                </a:solidFill>
                <a:effectLst/>
                <a:latin typeface="+mn-lt"/>
                <a:ea typeface="+mn-ea"/>
                <a:cs typeface="+mn-cs"/>
              </a:rPr>
              <a:t>Submission Details</a:t>
            </a:r>
            <a:r>
              <a:rPr lang="en-US" sz="1200" kern="1200" dirty="0">
                <a:solidFill>
                  <a:schemeClr val="tx1"/>
                </a:solidFill>
                <a:effectLst/>
                <a:latin typeface="+mn-lt"/>
                <a:ea typeface="+mn-ea"/>
                <a:cs typeface="+mn-cs"/>
              </a:rPr>
              <a:t> page by clicking on </a:t>
            </a:r>
            <a:r>
              <a:rPr lang="en-US" sz="1200" b="1" kern="1200" dirty="0">
                <a:solidFill>
                  <a:schemeClr val="tx1"/>
                </a:solidFill>
                <a:effectLst/>
                <a:latin typeface="+mn-lt"/>
                <a:ea typeface="+mn-ea"/>
                <a:cs typeface="+mn-cs"/>
              </a:rPr>
              <a:t>Study</a:t>
            </a:r>
            <a:r>
              <a:rPr lang="en-US" sz="1200" kern="1200" dirty="0">
                <a:solidFill>
                  <a:schemeClr val="tx1"/>
                </a:solidFill>
                <a:effectLst/>
                <a:latin typeface="+mn-lt"/>
                <a:ea typeface="+mn-ea"/>
                <a:cs typeface="+mn-cs"/>
              </a:rPr>
              <a:t> in the upper left-hand corner of the screen.</a:t>
            </a:r>
          </a:p>
          <a:p>
            <a:pPr lvl="0"/>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63624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pPr lvl="0"/>
            <a:r>
              <a:rPr lang="en-US" sz="1200" kern="1200" dirty="0">
                <a:solidFill>
                  <a:schemeClr val="tx1"/>
                </a:solidFill>
                <a:effectLst/>
                <a:latin typeface="+mn-lt"/>
                <a:ea typeface="+mn-ea"/>
                <a:cs typeface="+mn-cs"/>
              </a:rPr>
              <a:t>Submission information will populate beneath the </a:t>
            </a:r>
            <a:r>
              <a:rPr lang="en-US" sz="1200" b="1" kern="1200" dirty="0">
                <a:solidFill>
                  <a:schemeClr val="tx1"/>
                </a:solidFill>
                <a:effectLst/>
                <a:latin typeface="+mn-lt"/>
                <a:ea typeface="+mn-ea"/>
                <a:cs typeface="+mn-cs"/>
              </a:rPr>
              <a:t>Submission Details</a:t>
            </a:r>
            <a:r>
              <a:rPr lang="en-US" sz="1200" kern="1200" dirty="0">
                <a:solidFill>
                  <a:schemeClr val="tx1"/>
                </a:solidFill>
                <a:effectLst/>
                <a:latin typeface="+mn-lt"/>
                <a:ea typeface="+mn-ea"/>
                <a:cs typeface="+mn-cs"/>
              </a:rPr>
              <a:t> tab.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person who creates the study is added as the </a:t>
            </a:r>
            <a:r>
              <a:rPr lang="en-US" sz="1200" b="1" kern="1200" dirty="0">
                <a:solidFill>
                  <a:schemeClr val="tx1"/>
                </a:solidFill>
                <a:effectLst/>
                <a:latin typeface="+mn-lt"/>
                <a:ea typeface="+mn-ea"/>
                <a:cs typeface="+mn-cs"/>
              </a:rPr>
              <a:t>Primary Contact</a:t>
            </a:r>
            <a:r>
              <a:rPr lang="en-US" sz="1200" kern="1200" dirty="0">
                <a:solidFill>
                  <a:schemeClr val="tx1"/>
                </a:solidFill>
                <a:effectLst/>
                <a:latin typeface="+mn-lt"/>
                <a:ea typeface="+mn-ea"/>
                <a:cs typeface="+mn-cs"/>
              </a:rPr>
              <a:t> by default, but this can be changed when editing the submission.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Make sure to not remove yourself from all roles and Save, or you will not be able to access your submission once you leave.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on your institution's initial submission form, you can return to the </a:t>
            </a:r>
            <a:r>
              <a:rPr lang="en-US" sz="1200" b="1" kern="1200" dirty="0">
                <a:solidFill>
                  <a:schemeClr val="tx1"/>
                </a:solidFill>
                <a:effectLst/>
                <a:latin typeface="+mn-lt"/>
                <a:ea typeface="+mn-ea"/>
                <a:cs typeface="+mn-cs"/>
              </a:rPr>
              <a:t>Submission Details</a:t>
            </a:r>
            <a:r>
              <a:rPr lang="en-US" sz="1200" kern="1200" dirty="0">
                <a:solidFill>
                  <a:schemeClr val="tx1"/>
                </a:solidFill>
                <a:effectLst/>
                <a:latin typeface="+mn-lt"/>
                <a:ea typeface="+mn-ea"/>
                <a:cs typeface="+mn-cs"/>
              </a:rPr>
              <a:t> page by clicking on </a:t>
            </a:r>
            <a:r>
              <a:rPr lang="en-US" sz="1200" b="1" kern="1200" dirty="0">
                <a:solidFill>
                  <a:schemeClr val="tx1"/>
                </a:solidFill>
                <a:effectLst/>
                <a:latin typeface="+mn-lt"/>
                <a:ea typeface="+mn-ea"/>
                <a:cs typeface="+mn-cs"/>
              </a:rPr>
              <a:t>Study</a:t>
            </a:r>
            <a:r>
              <a:rPr lang="en-US" sz="1200" kern="1200" dirty="0">
                <a:solidFill>
                  <a:schemeClr val="tx1"/>
                </a:solidFill>
                <a:effectLst/>
                <a:latin typeface="+mn-lt"/>
                <a:ea typeface="+mn-ea"/>
                <a:cs typeface="+mn-cs"/>
              </a:rPr>
              <a:t> in the upper left-hand corner of the screen.</a:t>
            </a:r>
          </a:p>
          <a:p>
            <a:pPr lvl="0"/>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93252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Different types of may bring up other questions (e.g., Is this a multi-institutional study?)</a:t>
            </a:r>
          </a:p>
        </p:txBody>
      </p:sp>
    </p:spTree>
    <p:extLst>
      <p:ext uri="{BB962C8B-B14F-4D97-AF65-F5344CB8AC3E}">
        <p14:creationId xmlns:p14="http://schemas.microsoft.com/office/powerpoint/2010/main" val="286288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You can upload documents in the sections or in the Attachment summary.</a:t>
            </a:r>
          </a:p>
        </p:txBody>
      </p:sp>
    </p:spTree>
    <p:extLst>
      <p:ext uri="{BB962C8B-B14F-4D97-AF65-F5344CB8AC3E}">
        <p14:creationId xmlns:p14="http://schemas.microsoft.com/office/powerpoint/2010/main" val="1778471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If you choose greater than minimal risk, additional information will be requested.</a:t>
            </a:r>
          </a:p>
        </p:txBody>
      </p:sp>
    </p:spTree>
    <p:extLst>
      <p:ext uri="{BB962C8B-B14F-4D97-AF65-F5344CB8AC3E}">
        <p14:creationId xmlns:p14="http://schemas.microsoft.com/office/powerpoint/2010/main" val="201099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4B7B-ABB8-65EB-B00D-81D2FF2F99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D179BA-1546-3474-0124-6954F9260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E02BED-2E2E-0A53-5DA2-6E6A5AF2B5FC}"/>
              </a:ext>
            </a:extLst>
          </p:cNvPr>
          <p:cNvSpPr>
            <a:spLocks noGrp="1"/>
          </p:cNvSpPr>
          <p:nvPr>
            <p:ph type="dt" sz="half" idx="10"/>
          </p:nvPr>
        </p:nvSpPr>
        <p:spPr/>
        <p:txBody>
          <a:bodyPr/>
          <a:lstStyle/>
          <a:p>
            <a:fld id="{55573FA1-CACD-4A71-99AF-EF64873D3819}" type="datetimeFigureOut">
              <a:rPr lang="en-US" smtClean="0"/>
              <a:t>6/23/2023</a:t>
            </a:fld>
            <a:endParaRPr lang="en-US"/>
          </a:p>
        </p:txBody>
      </p:sp>
      <p:sp>
        <p:nvSpPr>
          <p:cNvPr id="5" name="Footer Placeholder 4">
            <a:extLst>
              <a:ext uri="{FF2B5EF4-FFF2-40B4-BE49-F238E27FC236}">
                <a16:creationId xmlns:a16="http://schemas.microsoft.com/office/drawing/2014/main" id="{444CB31A-CC54-1012-E82A-A28FE8367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C473C-291E-02A1-0F86-C6709348B6A1}"/>
              </a:ext>
            </a:extLst>
          </p:cNvPr>
          <p:cNvSpPr>
            <a:spLocks noGrp="1"/>
          </p:cNvSpPr>
          <p:nvPr>
            <p:ph type="sldNum" sz="quarter" idx="12"/>
          </p:nvPr>
        </p:nvSpPr>
        <p:spPr/>
        <p:txBody>
          <a:bodyPr/>
          <a:lstStyle/>
          <a:p>
            <a:fld id="{AD837360-60D7-4770-A8E4-E6065F6795D2}" type="slidenum">
              <a:rPr lang="en-US" smtClean="0"/>
              <a:t>‹#›</a:t>
            </a:fld>
            <a:endParaRPr lang="en-US"/>
          </a:p>
        </p:txBody>
      </p:sp>
    </p:spTree>
    <p:extLst>
      <p:ext uri="{BB962C8B-B14F-4D97-AF65-F5344CB8AC3E}">
        <p14:creationId xmlns:p14="http://schemas.microsoft.com/office/powerpoint/2010/main" val="363530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0372-EA9F-3C83-7BC8-6EFBAB1D82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56A8BB-B357-121A-F13A-A899CFF0A0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49BE3-12A1-0F80-156A-84B841122DF6}"/>
              </a:ext>
            </a:extLst>
          </p:cNvPr>
          <p:cNvSpPr>
            <a:spLocks noGrp="1"/>
          </p:cNvSpPr>
          <p:nvPr>
            <p:ph type="dt" sz="half" idx="10"/>
          </p:nvPr>
        </p:nvSpPr>
        <p:spPr/>
        <p:txBody>
          <a:bodyPr/>
          <a:lstStyle/>
          <a:p>
            <a:fld id="{55573FA1-CACD-4A71-99AF-EF64873D3819}" type="datetimeFigureOut">
              <a:rPr lang="en-US" smtClean="0"/>
              <a:t>6/23/2023</a:t>
            </a:fld>
            <a:endParaRPr lang="en-US"/>
          </a:p>
        </p:txBody>
      </p:sp>
      <p:sp>
        <p:nvSpPr>
          <p:cNvPr id="5" name="Footer Placeholder 4">
            <a:extLst>
              <a:ext uri="{FF2B5EF4-FFF2-40B4-BE49-F238E27FC236}">
                <a16:creationId xmlns:a16="http://schemas.microsoft.com/office/drawing/2014/main" id="{637C4DC0-6620-8BE6-E903-69647A57E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B20DC-F355-2E1E-F76B-550CFE7B7D69}"/>
              </a:ext>
            </a:extLst>
          </p:cNvPr>
          <p:cNvSpPr>
            <a:spLocks noGrp="1"/>
          </p:cNvSpPr>
          <p:nvPr>
            <p:ph type="sldNum" sz="quarter" idx="12"/>
          </p:nvPr>
        </p:nvSpPr>
        <p:spPr/>
        <p:txBody>
          <a:bodyPr/>
          <a:lstStyle/>
          <a:p>
            <a:fld id="{AD837360-60D7-4770-A8E4-E6065F6795D2}" type="slidenum">
              <a:rPr lang="en-US" smtClean="0"/>
              <a:t>‹#›</a:t>
            </a:fld>
            <a:endParaRPr lang="en-US"/>
          </a:p>
        </p:txBody>
      </p:sp>
    </p:spTree>
    <p:extLst>
      <p:ext uri="{BB962C8B-B14F-4D97-AF65-F5344CB8AC3E}">
        <p14:creationId xmlns:p14="http://schemas.microsoft.com/office/powerpoint/2010/main" val="45738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B5765-E5CD-890F-B7E9-6B3E3256DE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116A64-9F77-0A87-0E07-CDD79E9015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B1507-C9AC-182F-EE87-578178EE71C4}"/>
              </a:ext>
            </a:extLst>
          </p:cNvPr>
          <p:cNvSpPr>
            <a:spLocks noGrp="1"/>
          </p:cNvSpPr>
          <p:nvPr>
            <p:ph type="dt" sz="half" idx="10"/>
          </p:nvPr>
        </p:nvSpPr>
        <p:spPr/>
        <p:txBody>
          <a:bodyPr/>
          <a:lstStyle/>
          <a:p>
            <a:fld id="{55573FA1-CACD-4A71-99AF-EF64873D3819}" type="datetimeFigureOut">
              <a:rPr lang="en-US" smtClean="0"/>
              <a:t>6/23/2023</a:t>
            </a:fld>
            <a:endParaRPr lang="en-US"/>
          </a:p>
        </p:txBody>
      </p:sp>
      <p:sp>
        <p:nvSpPr>
          <p:cNvPr id="5" name="Footer Placeholder 4">
            <a:extLst>
              <a:ext uri="{FF2B5EF4-FFF2-40B4-BE49-F238E27FC236}">
                <a16:creationId xmlns:a16="http://schemas.microsoft.com/office/drawing/2014/main" id="{779B4F4C-23ED-EE28-53AF-45CA4EEDE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77ADF-9E29-5372-0C61-889882F02087}"/>
              </a:ext>
            </a:extLst>
          </p:cNvPr>
          <p:cNvSpPr>
            <a:spLocks noGrp="1"/>
          </p:cNvSpPr>
          <p:nvPr>
            <p:ph type="sldNum" sz="quarter" idx="12"/>
          </p:nvPr>
        </p:nvSpPr>
        <p:spPr/>
        <p:txBody>
          <a:bodyPr/>
          <a:lstStyle/>
          <a:p>
            <a:fld id="{AD837360-60D7-4770-A8E4-E6065F6795D2}" type="slidenum">
              <a:rPr lang="en-US" smtClean="0"/>
              <a:t>‹#›</a:t>
            </a:fld>
            <a:endParaRPr lang="en-US"/>
          </a:p>
        </p:txBody>
      </p:sp>
    </p:spTree>
    <p:extLst>
      <p:ext uri="{BB962C8B-B14F-4D97-AF65-F5344CB8AC3E}">
        <p14:creationId xmlns:p14="http://schemas.microsoft.com/office/powerpoint/2010/main" val="3641030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7D32BE-29D0-DE83-3340-DD3402D404C5}"/>
              </a:ext>
            </a:extLst>
          </p:cNvPr>
          <p:cNvSpPr>
            <a:spLocks noGrp="1"/>
          </p:cNvSpPr>
          <p:nvPr>
            <p:ph type="title"/>
          </p:nvPr>
        </p:nvSpPr>
        <p:spPr>
          <a:xfrm>
            <a:off x="609600" y="228600"/>
            <a:ext cx="10515600" cy="685800"/>
          </a:xfrm>
          <a:prstGeom prst="rect">
            <a:avLst/>
          </a:prstGeom>
        </p:spPr>
        <p:txBody>
          <a:bodyPr/>
          <a:lstStyle>
            <a:lvl1pPr>
              <a:defRPr b="1">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8E3F8D6B-A803-5DC4-EA60-9B987C72946D}"/>
              </a:ext>
            </a:extLst>
          </p:cNvPr>
          <p:cNvSpPr>
            <a:spLocks noGrp="1"/>
          </p:cNvSpPr>
          <p:nvPr>
            <p:ph sz="quarter" idx="10"/>
          </p:nvPr>
        </p:nvSpPr>
        <p:spPr>
          <a:xfrm>
            <a:off x="609600" y="1447800"/>
            <a:ext cx="10058400" cy="4267200"/>
          </a:xfrm>
          <a:prstGeom prst="rect">
            <a:avLst/>
          </a:prstGeom>
        </p:spPr>
        <p:txBody>
          <a:bodyPr/>
          <a:lstStyle>
            <a:lvl1pPr>
              <a:defRPr sz="24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94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7D32BE-29D0-DE83-3340-DD3402D404C5}"/>
              </a:ext>
            </a:extLst>
          </p:cNvPr>
          <p:cNvSpPr>
            <a:spLocks noGrp="1"/>
          </p:cNvSpPr>
          <p:nvPr>
            <p:ph type="title"/>
          </p:nvPr>
        </p:nvSpPr>
        <p:spPr>
          <a:xfrm>
            <a:off x="609600" y="228600"/>
            <a:ext cx="10515600" cy="685800"/>
          </a:xfrm>
          <a:prstGeom prst="rect">
            <a:avLst/>
          </a:prstGeom>
        </p:spPr>
        <p:txBody>
          <a:bodyPr/>
          <a:lstStyle>
            <a:lvl1pPr>
              <a:defRPr b="1">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8E3F8D6B-A803-5DC4-EA60-9B987C72946D}"/>
              </a:ext>
            </a:extLst>
          </p:cNvPr>
          <p:cNvSpPr>
            <a:spLocks noGrp="1"/>
          </p:cNvSpPr>
          <p:nvPr>
            <p:ph sz="quarter" idx="10"/>
          </p:nvPr>
        </p:nvSpPr>
        <p:spPr>
          <a:xfrm>
            <a:off x="609600" y="1447800"/>
            <a:ext cx="10058400" cy="4267200"/>
          </a:xfrm>
          <a:prstGeom prst="rect">
            <a:avLst/>
          </a:prstGeom>
        </p:spPr>
        <p:txBody>
          <a:bodyPr/>
          <a:lstStyle>
            <a:lvl1pPr>
              <a:defRPr sz="24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476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7D32BE-29D0-DE83-3340-DD3402D404C5}"/>
              </a:ext>
            </a:extLst>
          </p:cNvPr>
          <p:cNvSpPr>
            <a:spLocks noGrp="1"/>
          </p:cNvSpPr>
          <p:nvPr>
            <p:ph type="title"/>
          </p:nvPr>
        </p:nvSpPr>
        <p:spPr>
          <a:xfrm>
            <a:off x="609600" y="228600"/>
            <a:ext cx="10515600" cy="685800"/>
          </a:xfrm>
          <a:prstGeom prst="rect">
            <a:avLst/>
          </a:prstGeom>
        </p:spPr>
        <p:txBody>
          <a:bodyPr/>
          <a:lstStyle>
            <a:lvl1pPr>
              <a:defRPr b="1">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8E3F8D6B-A803-5DC4-EA60-9B987C72946D}"/>
              </a:ext>
            </a:extLst>
          </p:cNvPr>
          <p:cNvSpPr>
            <a:spLocks noGrp="1"/>
          </p:cNvSpPr>
          <p:nvPr>
            <p:ph sz="quarter" idx="10"/>
          </p:nvPr>
        </p:nvSpPr>
        <p:spPr>
          <a:xfrm>
            <a:off x="609600" y="1447800"/>
            <a:ext cx="10058400" cy="4267200"/>
          </a:xfrm>
          <a:prstGeom prst="rect">
            <a:avLst/>
          </a:prstGeom>
        </p:spPr>
        <p:txBody>
          <a:bodyPr/>
          <a:lstStyle>
            <a:lvl1pPr>
              <a:defRPr sz="24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409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7D32BE-29D0-DE83-3340-DD3402D404C5}"/>
              </a:ext>
            </a:extLst>
          </p:cNvPr>
          <p:cNvSpPr>
            <a:spLocks noGrp="1"/>
          </p:cNvSpPr>
          <p:nvPr>
            <p:ph type="title"/>
          </p:nvPr>
        </p:nvSpPr>
        <p:spPr>
          <a:xfrm>
            <a:off x="609600" y="228600"/>
            <a:ext cx="10515600" cy="685800"/>
          </a:xfrm>
          <a:prstGeom prst="rect">
            <a:avLst/>
          </a:prstGeom>
        </p:spPr>
        <p:txBody>
          <a:bodyPr/>
          <a:lstStyle>
            <a:lvl1pPr>
              <a:defRPr b="1">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8E3F8D6B-A803-5DC4-EA60-9B987C72946D}"/>
              </a:ext>
            </a:extLst>
          </p:cNvPr>
          <p:cNvSpPr>
            <a:spLocks noGrp="1"/>
          </p:cNvSpPr>
          <p:nvPr>
            <p:ph sz="quarter" idx="10"/>
          </p:nvPr>
        </p:nvSpPr>
        <p:spPr>
          <a:xfrm>
            <a:off x="609600" y="1447800"/>
            <a:ext cx="10058400" cy="4267200"/>
          </a:xfrm>
          <a:prstGeom prst="rect">
            <a:avLst/>
          </a:prstGeom>
        </p:spPr>
        <p:txBody>
          <a:bodyPr/>
          <a:lstStyle>
            <a:lvl1pPr>
              <a:defRPr sz="24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416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7D32BE-29D0-DE83-3340-DD3402D404C5}"/>
              </a:ext>
            </a:extLst>
          </p:cNvPr>
          <p:cNvSpPr>
            <a:spLocks noGrp="1"/>
          </p:cNvSpPr>
          <p:nvPr>
            <p:ph type="title"/>
          </p:nvPr>
        </p:nvSpPr>
        <p:spPr>
          <a:xfrm>
            <a:off x="609600" y="228600"/>
            <a:ext cx="10515600" cy="685800"/>
          </a:xfrm>
          <a:prstGeom prst="rect">
            <a:avLst/>
          </a:prstGeom>
        </p:spPr>
        <p:txBody>
          <a:bodyPr/>
          <a:lstStyle>
            <a:lvl1pPr>
              <a:defRPr b="1">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8E3F8D6B-A803-5DC4-EA60-9B987C72946D}"/>
              </a:ext>
            </a:extLst>
          </p:cNvPr>
          <p:cNvSpPr>
            <a:spLocks noGrp="1"/>
          </p:cNvSpPr>
          <p:nvPr>
            <p:ph sz="quarter" idx="10"/>
          </p:nvPr>
        </p:nvSpPr>
        <p:spPr>
          <a:xfrm>
            <a:off x="609600" y="1447800"/>
            <a:ext cx="10058400" cy="4267200"/>
          </a:xfrm>
          <a:prstGeom prst="rect">
            <a:avLst/>
          </a:prstGeom>
        </p:spPr>
        <p:txBody>
          <a:bodyPr/>
          <a:lstStyle>
            <a:lvl1pPr>
              <a:defRPr sz="24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73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7D32BE-29D0-DE83-3340-DD3402D404C5}"/>
              </a:ext>
            </a:extLst>
          </p:cNvPr>
          <p:cNvSpPr>
            <a:spLocks noGrp="1"/>
          </p:cNvSpPr>
          <p:nvPr>
            <p:ph type="title"/>
          </p:nvPr>
        </p:nvSpPr>
        <p:spPr>
          <a:xfrm>
            <a:off x="609600" y="228600"/>
            <a:ext cx="10515600" cy="685800"/>
          </a:xfrm>
          <a:prstGeom prst="rect">
            <a:avLst/>
          </a:prstGeom>
        </p:spPr>
        <p:txBody>
          <a:bodyPr/>
          <a:lstStyle>
            <a:lvl1pPr>
              <a:defRPr b="1">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8E3F8D6B-A803-5DC4-EA60-9B987C72946D}"/>
              </a:ext>
            </a:extLst>
          </p:cNvPr>
          <p:cNvSpPr>
            <a:spLocks noGrp="1"/>
          </p:cNvSpPr>
          <p:nvPr>
            <p:ph sz="quarter" idx="10"/>
          </p:nvPr>
        </p:nvSpPr>
        <p:spPr>
          <a:xfrm>
            <a:off x="609600" y="1447800"/>
            <a:ext cx="10058400" cy="4267200"/>
          </a:xfrm>
          <a:prstGeom prst="rect">
            <a:avLst/>
          </a:prstGeom>
        </p:spPr>
        <p:txBody>
          <a:bodyPr/>
          <a:lstStyle>
            <a:lvl1pPr>
              <a:defRPr sz="24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9869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7D32BE-29D0-DE83-3340-DD3402D404C5}"/>
              </a:ext>
            </a:extLst>
          </p:cNvPr>
          <p:cNvSpPr>
            <a:spLocks noGrp="1"/>
          </p:cNvSpPr>
          <p:nvPr>
            <p:ph type="title"/>
          </p:nvPr>
        </p:nvSpPr>
        <p:spPr>
          <a:xfrm>
            <a:off x="609600" y="228600"/>
            <a:ext cx="10515600" cy="685800"/>
          </a:xfrm>
          <a:prstGeom prst="rect">
            <a:avLst/>
          </a:prstGeom>
        </p:spPr>
        <p:txBody>
          <a:bodyPr/>
          <a:lstStyle>
            <a:lvl1pPr>
              <a:defRPr b="1">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8E3F8D6B-A803-5DC4-EA60-9B987C72946D}"/>
              </a:ext>
            </a:extLst>
          </p:cNvPr>
          <p:cNvSpPr>
            <a:spLocks noGrp="1"/>
          </p:cNvSpPr>
          <p:nvPr>
            <p:ph sz="quarter" idx="10"/>
          </p:nvPr>
        </p:nvSpPr>
        <p:spPr>
          <a:xfrm>
            <a:off x="609600" y="1447800"/>
            <a:ext cx="10058400" cy="4267200"/>
          </a:xfrm>
          <a:prstGeom prst="rect">
            <a:avLst/>
          </a:prstGeom>
        </p:spPr>
        <p:txBody>
          <a:bodyPr/>
          <a:lstStyle>
            <a:lvl1pPr>
              <a:defRPr sz="24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666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7D32BE-29D0-DE83-3340-DD3402D404C5}"/>
              </a:ext>
            </a:extLst>
          </p:cNvPr>
          <p:cNvSpPr>
            <a:spLocks noGrp="1"/>
          </p:cNvSpPr>
          <p:nvPr>
            <p:ph type="title"/>
          </p:nvPr>
        </p:nvSpPr>
        <p:spPr>
          <a:xfrm>
            <a:off x="609600" y="228600"/>
            <a:ext cx="10515600" cy="685800"/>
          </a:xfrm>
          <a:prstGeom prst="rect">
            <a:avLst/>
          </a:prstGeom>
        </p:spPr>
        <p:txBody>
          <a:bodyPr/>
          <a:lstStyle>
            <a:lvl1pPr>
              <a:defRPr b="1">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8E3F8D6B-A803-5DC4-EA60-9B987C72946D}"/>
              </a:ext>
            </a:extLst>
          </p:cNvPr>
          <p:cNvSpPr>
            <a:spLocks noGrp="1"/>
          </p:cNvSpPr>
          <p:nvPr>
            <p:ph sz="quarter" idx="10"/>
          </p:nvPr>
        </p:nvSpPr>
        <p:spPr>
          <a:xfrm>
            <a:off x="609600" y="1447800"/>
            <a:ext cx="10058400" cy="4267200"/>
          </a:xfrm>
          <a:prstGeom prst="rect">
            <a:avLst/>
          </a:prstGeom>
        </p:spPr>
        <p:txBody>
          <a:bodyPr/>
          <a:lstStyle>
            <a:lvl1pPr>
              <a:defRPr sz="24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262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AC07-A6AC-1A8D-D43F-931055C6C6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09486-FA88-542E-B7FB-51341DAB27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46BE7-45D1-E79D-29AF-D386E9C8AD4F}"/>
              </a:ext>
            </a:extLst>
          </p:cNvPr>
          <p:cNvSpPr>
            <a:spLocks noGrp="1"/>
          </p:cNvSpPr>
          <p:nvPr>
            <p:ph type="dt" sz="half" idx="10"/>
          </p:nvPr>
        </p:nvSpPr>
        <p:spPr/>
        <p:txBody>
          <a:bodyPr/>
          <a:lstStyle/>
          <a:p>
            <a:fld id="{55573FA1-CACD-4A71-99AF-EF64873D3819}" type="datetimeFigureOut">
              <a:rPr lang="en-US" smtClean="0"/>
              <a:t>6/23/2023</a:t>
            </a:fld>
            <a:endParaRPr lang="en-US"/>
          </a:p>
        </p:txBody>
      </p:sp>
      <p:sp>
        <p:nvSpPr>
          <p:cNvPr id="5" name="Footer Placeholder 4">
            <a:extLst>
              <a:ext uri="{FF2B5EF4-FFF2-40B4-BE49-F238E27FC236}">
                <a16:creationId xmlns:a16="http://schemas.microsoft.com/office/drawing/2014/main" id="{D7A04C15-7E3B-58EB-D20E-4F0462B8A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3E4F0-4706-034D-CD9B-90E77FDB9FA5}"/>
              </a:ext>
            </a:extLst>
          </p:cNvPr>
          <p:cNvSpPr>
            <a:spLocks noGrp="1"/>
          </p:cNvSpPr>
          <p:nvPr>
            <p:ph type="sldNum" sz="quarter" idx="12"/>
          </p:nvPr>
        </p:nvSpPr>
        <p:spPr/>
        <p:txBody>
          <a:bodyPr/>
          <a:lstStyle/>
          <a:p>
            <a:fld id="{AD837360-60D7-4770-A8E4-E6065F6795D2}" type="slidenum">
              <a:rPr lang="en-US" smtClean="0"/>
              <a:t>‹#›</a:t>
            </a:fld>
            <a:endParaRPr lang="en-US"/>
          </a:p>
        </p:txBody>
      </p:sp>
    </p:spTree>
    <p:extLst>
      <p:ext uri="{BB962C8B-B14F-4D97-AF65-F5344CB8AC3E}">
        <p14:creationId xmlns:p14="http://schemas.microsoft.com/office/powerpoint/2010/main" val="3692299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7D32BE-29D0-DE83-3340-DD3402D404C5}"/>
              </a:ext>
            </a:extLst>
          </p:cNvPr>
          <p:cNvSpPr>
            <a:spLocks noGrp="1"/>
          </p:cNvSpPr>
          <p:nvPr>
            <p:ph type="title"/>
          </p:nvPr>
        </p:nvSpPr>
        <p:spPr>
          <a:xfrm>
            <a:off x="609600" y="228600"/>
            <a:ext cx="10515600" cy="685800"/>
          </a:xfrm>
          <a:prstGeom prst="rect">
            <a:avLst/>
          </a:prstGeom>
        </p:spPr>
        <p:txBody>
          <a:bodyPr/>
          <a:lstStyle>
            <a:lvl1pPr>
              <a:defRPr b="1">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8E3F8D6B-A803-5DC4-EA60-9B987C72946D}"/>
              </a:ext>
            </a:extLst>
          </p:cNvPr>
          <p:cNvSpPr>
            <a:spLocks noGrp="1"/>
          </p:cNvSpPr>
          <p:nvPr>
            <p:ph sz="quarter" idx="10"/>
          </p:nvPr>
        </p:nvSpPr>
        <p:spPr>
          <a:xfrm>
            <a:off x="609600" y="1447800"/>
            <a:ext cx="10058400" cy="4267200"/>
          </a:xfrm>
          <a:prstGeom prst="rect">
            <a:avLst/>
          </a:prstGeom>
        </p:spPr>
        <p:txBody>
          <a:bodyPr/>
          <a:lstStyle>
            <a:lvl1pPr>
              <a:defRPr sz="24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5491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7D32BE-29D0-DE83-3340-DD3402D404C5}"/>
              </a:ext>
            </a:extLst>
          </p:cNvPr>
          <p:cNvSpPr>
            <a:spLocks noGrp="1"/>
          </p:cNvSpPr>
          <p:nvPr>
            <p:ph type="title"/>
          </p:nvPr>
        </p:nvSpPr>
        <p:spPr>
          <a:xfrm>
            <a:off x="609600" y="228600"/>
            <a:ext cx="10515600" cy="685800"/>
          </a:xfrm>
          <a:prstGeom prst="rect">
            <a:avLst/>
          </a:prstGeom>
        </p:spPr>
        <p:txBody>
          <a:bodyPr/>
          <a:lstStyle>
            <a:lvl1pPr>
              <a:defRPr b="1">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8E3F8D6B-A803-5DC4-EA60-9B987C72946D}"/>
              </a:ext>
            </a:extLst>
          </p:cNvPr>
          <p:cNvSpPr>
            <a:spLocks noGrp="1"/>
          </p:cNvSpPr>
          <p:nvPr>
            <p:ph sz="quarter" idx="10"/>
          </p:nvPr>
        </p:nvSpPr>
        <p:spPr>
          <a:xfrm>
            <a:off x="609600" y="1447800"/>
            <a:ext cx="10058400" cy="4267200"/>
          </a:xfrm>
          <a:prstGeom prst="rect">
            <a:avLst/>
          </a:prstGeom>
        </p:spPr>
        <p:txBody>
          <a:bodyPr/>
          <a:lstStyle>
            <a:lvl1pPr>
              <a:defRPr sz="24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5667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7D32BE-29D0-DE83-3340-DD3402D404C5}"/>
              </a:ext>
            </a:extLst>
          </p:cNvPr>
          <p:cNvSpPr>
            <a:spLocks noGrp="1"/>
          </p:cNvSpPr>
          <p:nvPr>
            <p:ph type="title"/>
          </p:nvPr>
        </p:nvSpPr>
        <p:spPr>
          <a:xfrm>
            <a:off x="609600" y="228600"/>
            <a:ext cx="10515600" cy="685800"/>
          </a:xfrm>
          <a:prstGeom prst="rect">
            <a:avLst/>
          </a:prstGeom>
        </p:spPr>
        <p:txBody>
          <a:bodyPr/>
          <a:lstStyle>
            <a:lvl1pPr>
              <a:defRPr b="1">
                <a:latin typeface="+mn-lt"/>
              </a:defRPr>
            </a:lvl1pPr>
          </a:lstStyle>
          <a:p>
            <a:r>
              <a:rPr lang="en-US" dirty="0"/>
              <a:t>Click to edit Master title style</a:t>
            </a:r>
          </a:p>
        </p:txBody>
      </p:sp>
      <p:sp>
        <p:nvSpPr>
          <p:cNvPr id="9" name="Content Placeholder 8">
            <a:extLst>
              <a:ext uri="{FF2B5EF4-FFF2-40B4-BE49-F238E27FC236}">
                <a16:creationId xmlns:a16="http://schemas.microsoft.com/office/drawing/2014/main" id="{8E3F8D6B-A803-5DC4-EA60-9B987C72946D}"/>
              </a:ext>
            </a:extLst>
          </p:cNvPr>
          <p:cNvSpPr>
            <a:spLocks noGrp="1"/>
          </p:cNvSpPr>
          <p:nvPr>
            <p:ph sz="quarter" idx="10"/>
          </p:nvPr>
        </p:nvSpPr>
        <p:spPr>
          <a:xfrm>
            <a:off x="609600" y="1447800"/>
            <a:ext cx="10058400" cy="4267200"/>
          </a:xfrm>
          <a:prstGeom prst="rect">
            <a:avLst/>
          </a:prstGeom>
        </p:spPr>
        <p:txBody>
          <a:bodyPr/>
          <a:lstStyle>
            <a:lvl1pPr>
              <a:defRPr sz="24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24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0889-2D5C-7A2F-3726-EC257550A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CB0E6F-5925-AA41-D705-4B5EF1AC24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686E5-7BFF-464F-B812-CF7403BB497D}"/>
              </a:ext>
            </a:extLst>
          </p:cNvPr>
          <p:cNvSpPr>
            <a:spLocks noGrp="1"/>
          </p:cNvSpPr>
          <p:nvPr>
            <p:ph type="dt" sz="half" idx="10"/>
          </p:nvPr>
        </p:nvSpPr>
        <p:spPr/>
        <p:txBody>
          <a:bodyPr/>
          <a:lstStyle/>
          <a:p>
            <a:fld id="{55573FA1-CACD-4A71-99AF-EF64873D3819}" type="datetimeFigureOut">
              <a:rPr lang="en-US" smtClean="0"/>
              <a:t>6/23/2023</a:t>
            </a:fld>
            <a:endParaRPr lang="en-US"/>
          </a:p>
        </p:txBody>
      </p:sp>
      <p:sp>
        <p:nvSpPr>
          <p:cNvPr id="5" name="Footer Placeholder 4">
            <a:extLst>
              <a:ext uri="{FF2B5EF4-FFF2-40B4-BE49-F238E27FC236}">
                <a16:creationId xmlns:a16="http://schemas.microsoft.com/office/drawing/2014/main" id="{F9728CBC-4AD7-8218-4CE1-46B01A2CA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D0E81-2765-2113-2E25-7AC7333380E8}"/>
              </a:ext>
            </a:extLst>
          </p:cNvPr>
          <p:cNvSpPr>
            <a:spLocks noGrp="1"/>
          </p:cNvSpPr>
          <p:nvPr>
            <p:ph type="sldNum" sz="quarter" idx="12"/>
          </p:nvPr>
        </p:nvSpPr>
        <p:spPr/>
        <p:txBody>
          <a:bodyPr/>
          <a:lstStyle/>
          <a:p>
            <a:fld id="{AD837360-60D7-4770-A8E4-E6065F6795D2}" type="slidenum">
              <a:rPr lang="en-US" smtClean="0"/>
              <a:t>‹#›</a:t>
            </a:fld>
            <a:endParaRPr lang="en-US"/>
          </a:p>
        </p:txBody>
      </p:sp>
    </p:spTree>
    <p:extLst>
      <p:ext uri="{BB962C8B-B14F-4D97-AF65-F5344CB8AC3E}">
        <p14:creationId xmlns:p14="http://schemas.microsoft.com/office/powerpoint/2010/main" val="400566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B24C-E564-70FB-3327-B2321F1F4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0BDB9-F3EF-B26D-20D5-6C330A3F9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E5856-2922-2089-EDFD-77169A3A12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47FCA7-E3CB-1D48-468B-CD0772D7CAC9}"/>
              </a:ext>
            </a:extLst>
          </p:cNvPr>
          <p:cNvSpPr>
            <a:spLocks noGrp="1"/>
          </p:cNvSpPr>
          <p:nvPr>
            <p:ph type="dt" sz="half" idx="10"/>
          </p:nvPr>
        </p:nvSpPr>
        <p:spPr/>
        <p:txBody>
          <a:bodyPr/>
          <a:lstStyle/>
          <a:p>
            <a:fld id="{55573FA1-CACD-4A71-99AF-EF64873D3819}" type="datetimeFigureOut">
              <a:rPr lang="en-US" smtClean="0"/>
              <a:t>6/23/2023</a:t>
            </a:fld>
            <a:endParaRPr lang="en-US"/>
          </a:p>
        </p:txBody>
      </p:sp>
      <p:sp>
        <p:nvSpPr>
          <p:cNvPr id="6" name="Footer Placeholder 5">
            <a:extLst>
              <a:ext uri="{FF2B5EF4-FFF2-40B4-BE49-F238E27FC236}">
                <a16:creationId xmlns:a16="http://schemas.microsoft.com/office/drawing/2014/main" id="{E29D8E9F-A144-8A00-9CC9-52BFE2A1D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303386-6AAE-4610-21AE-D11D046EEDE0}"/>
              </a:ext>
            </a:extLst>
          </p:cNvPr>
          <p:cNvSpPr>
            <a:spLocks noGrp="1"/>
          </p:cNvSpPr>
          <p:nvPr>
            <p:ph type="sldNum" sz="quarter" idx="12"/>
          </p:nvPr>
        </p:nvSpPr>
        <p:spPr/>
        <p:txBody>
          <a:bodyPr/>
          <a:lstStyle/>
          <a:p>
            <a:fld id="{AD837360-60D7-4770-A8E4-E6065F6795D2}" type="slidenum">
              <a:rPr lang="en-US" smtClean="0"/>
              <a:t>‹#›</a:t>
            </a:fld>
            <a:endParaRPr lang="en-US"/>
          </a:p>
        </p:txBody>
      </p:sp>
    </p:spTree>
    <p:extLst>
      <p:ext uri="{BB962C8B-B14F-4D97-AF65-F5344CB8AC3E}">
        <p14:creationId xmlns:p14="http://schemas.microsoft.com/office/powerpoint/2010/main" val="237754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0492-F5C7-9493-D4FC-7EB64F7066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79FDE3-FBF8-BE65-4AB3-493B1B913D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ECB97-7BD0-F213-7CDA-78A38E6EBA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BC5E38-ADF3-A04C-0686-E22E77080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F15C2-968C-6A72-D80B-3A3EA1470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CF98F-2049-0D9A-700E-96684EE70266}"/>
              </a:ext>
            </a:extLst>
          </p:cNvPr>
          <p:cNvSpPr>
            <a:spLocks noGrp="1"/>
          </p:cNvSpPr>
          <p:nvPr>
            <p:ph type="dt" sz="half" idx="10"/>
          </p:nvPr>
        </p:nvSpPr>
        <p:spPr/>
        <p:txBody>
          <a:bodyPr/>
          <a:lstStyle/>
          <a:p>
            <a:fld id="{55573FA1-CACD-4A71-99AF-EF64873D3819}" type="datetimeFigureOut">
              <a:rPr lang="en-US" smtClean="0"/>
              <a:t>6/23/2023</a:t>
            </a:fld>
            <a:endParaRPr lang="en-US"/>
          </a:p>
        </p:txBody>
      </p:sp>
      <p:sp>
        <p:nvSpPr>
          <p:cNvPr id="8" name="Footer Placeholder 7">
            <a:extLst>
              <a:ext uri="{FF2B5EF4-FFF2-40B4-BE49-F238E27FC236}">
                <a16:creationId xmlns:a16="http://schemas.microsoft.com/office/drawing/2014/main" id="{3EA771B8-966B-D8BF-A65C-98244F5C7A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0492F-8963-9D7E-E988-6E82C233A0E8}"/>
              </a:ext>
            </a:extLst>
          </p:cNvPr>
          <p:cNvSpPr>
            <a:spLocks noGrp="1"/>
          </p:cNvSpPr>
          <p:nvPr>
            <p:ph type="sldNum" sz="quarter" idx="12"/>
          </p:nvPr>
        </p:nvSpPr>
        <p:spPr/>
        <p:txBody>
          <a:bodyPr/>
          <a:lstStyle/>
          <a:p>
            <a:fld id="{AD837360-60D7-4770-A8E4-E6065F6795D2}" type="slidenum">
              <a:rPr lang="en-US" smtClean="0"/>
              <a:t>‹#›</a:t>
            </a:fld>
            <a:endParaRPr lang="en-US"/>
          </a:p>
        </p:txBody>
      </p:sp>
    </p:spTree>
    <p:extLst>
      <p:ext uri="{BB962C8B-B14F-4D97-AF65-F5344CB8AC3E}">
        <p14:creationId xmlns:p14="http://schemas.microsoft.com/office/powerpoint/2010/main" val="375350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C478-95F6-07F3-122A-D2E612F708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BF8A7C-8526-1958-88A9-4E90D1846468}"/>
              </a:ext>
            </a:extLst>
          </p:cNvPr>
          <p:cNvSpPr>
            <a:spLocks noGrp="1"/>
          </p:cNvSpPr>
          <p:nvPr>
            <p:ph type="dt" sz="half" idx="10"/>
          </p:nvPr>
        </p:nvSpPr>
        <p:spPr/>
        <p:txBody>
          <a:bodyPr/>
          <a:lstStyle/>
          <a:p>
            <a:fld id="{55573FA1-CACD-4A71-99AF-EF64873D3819}" type="datetimeFigureOut">
              <a:rPr lang="en-US" smtClean="0"/>
              <a:t>6/23/2023</a:t>
            </a:fld>
            <a:endParaRPr lang="en-US"/>
          </a:p>
        </p:txBody>
      </p:sp>
      <p:sp>
        <p:nvSpPr>
          <p:cNvPr id="4" name="Footer Placeholder 3">
            <a:extLst>
              <a:ext uri="{FF2B5EF4-FFF2-40B4-BE49-F238E27FC236}">
                <a16:creationId xmlns:a16="http://schemas.microsoft.com/office/drawing/2014/main" id="{53A74A8F-724D-96D1-2277-04AF3A89D2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E30166-7494-5E97-2E31-0D13E12B188D}"/>
              </a:ext>
            </a:extLst>
          </p:cNvPr>
          <p:cNvSpPr>
            <a:spLocks noGrp="1"/>
          </p:cNvSpPr>
          <p:nvPr>
            <p:ph type="sldNum" sz="quarter" idx="12"/>
          </p:nvPr>
        </p:nvSpPr>
        <p:spPr/>
        <p:txBody>
          <a:bodyPr/>
          <a:lstStyle/>
          <a:p>
            <a:fld id="{AD837360-60D7-4770-A8E4-E6065F6795D2}" type="slidenum">
              <a:rPr lang="en-US" smtClean="0"/>
              <a:t>‹#›</a:t>
            </a:fld>
            <a:endParaRPr lang="en-US"/>
          </a:p>
        </p:txBody>
      </p:sp>
    </p:spTree>
    <p:extLst>
      <p:ext uri="{BB962C8B-B14F-4D97-AF65-F5344CB8AC3E}">
        <p14:creationId xmlns:p14="http://schemas.microsoft.com/office/powerpoint/2010/main" val="17988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72AF0-9D11-1A10-55C4-762A8B379E42}"/>
              </a:ext>
            </a:extLst>
          </p:cNvPr>
          <p:cNvSpPr>
            <a:spLocks noGrp="1"/>
          </p:cNvSpPr>
          <p:nvPr>
            <p:ph type="dt" sz="half" idx="10"/>
          </p:nvPr>
        </p:nvSpPr>
        <p:spPr/>
        <p:txBody>
          <a:bodyPr/>
          <a:lstStyle/>
          <a:p>
            <a:fld id="{55573FA1-CACD-4A71-99AF-EF64873D3819}" type="datetimeFigureOut">
              <a:rPr lang="en-US" smtClean="0"/>
              <a:t>6/23/2023</a:t>
            </a:fld>
            <a:endParaRPr lang="en-US"/>
          </a:p>
        </p:txBody>
      </p:sp>
      <p:sp>
        <p:nvSpPr>
          <p:cNvPr id="3" name="Footer Placeholder 2">
            <a:extLst>
              <a:ext uri="{FF2B5EF4-FFF2-40B4-BE49-F238E27FC236}">
                <a16:creationId xmlns:a16="http://schemas.microsoft.com/office/drawing/2014/main" id="{78A802C3-E778-407D-394B-A31CD77795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C2651C-8B6E-7386-7587-CAFA79350100}"/>
              </a:ext>
            </a:extLst>
          </p:cNvPr>
          <p:cNvSpPr>
            <a:spLocks noGrp="1"/>
          </p:cNvSpPr>
          <p:nvPr>
            <p:ph type="sldNum" sz="quarter" idx="12"/>
          </p:nvPr>
        </p:nvSpPr>
        <p:spPr/>
        <p:txBody>
          <a:bodyPr/>
          <a:lstStyle/>
          <a:p>
            <a:fld id="{AD837360-60D7-4770-A8E4-E6065F6795D2}" type="slidenum">
              <a:rPr lang="en-US" smtClean="0"/>
              <a:t>‹#›</a:t>
            </a:fld>
            <a:endParaRPr lang="en-US"/>
          </a:p>
        </p:txBody>
      </p:sp>
    </p:spTree>
    <p:extLst>
      <p:ext uri="{BB962C8B-B14F-4D97-AF65-F5344CB8AC3E}">
        <p14:creationId xmlns:p14="http://schemas.microsoft.com/office/powerpoint/2010/main" val="108048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2309-8CC3-7542-C037-D7E7BEFED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69E99C-A099-A0B7-EBD7-F12CC6A37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DF9BD1-7ADE-1667-8AA5-882E6BD07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A1332-FD05-F32E-16B3-6969C6B256A3}"/>
              </a:ext>
            </a:extLst>
          </p:cNvPr>
          <p:cNvSpPr>
            <a:spLocks noGrp="1"/>
          </p:cNvSpPr>
          <p:nvPr>
            <p:ph type="dt" sz="half" idx="10"/>
          </p:nvPr>
        </p:nvSpPr>
        <p:spPr/>
        <p:txBody>
          <a:bodyPr/>
          <a:lstStyle/>
          <a:p>
            <a:fld id="{55573FA1-CACD-4A71-99AF-EF64873D3819}" type="datetimeFigureOut">
              <a:rPr lang="en-US" smtClean="0"/>
              <a:t>6/23/2023</a:t>
            </a:fld>
            <a:endParaRPr lang="en-US"/>
          </a:p>
        </p:txBody>
      </p:sp>
      <p:sp>
        <p:nvSpPr>
          <p:cNvPr id="6" name="Footer Placeholder 5">
            <a:extLst>
              <a:ext uri="{FF2B5EF4-FFF2-40B4-BE49-F238E27FC236}">
                <a16:creationId xmlns:a16="http://schemas.microsoft.com/office/drawing/2014/main" id="{C8D10A06-68ED-CAC3-1892-4FA60D6D71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65CF7-DF92-18DF-D791-78CFCB4E9B85}"/>
              </a:ext>
            </a:extLst>
          </p:cNvPr>
          <p:cNvSpPr>
            <a:spLocks noGrp="1"/>
          </p:cNvSpPr>
          <p:nvPr>
            <p:ph type="sldNum" sz="quarter" idx="12"/>
          </p:nvPr>
        </p:nvSpPr>
        <p:spPr/>
        <p:txBody>
          <a:bodyPr/>
          <a:lstStyle/>
          <a:p>
            <a:fld id="{AD837360-60D7-4770-A8E4-E6065F6795D2}" type="slidenum">
              <a:rPr lang="en-US" smtClean="0"/>
              <a:t>‹#›</a:t>
            </a:fld>
            <a:endParaRPr lang="en-US"/>
          </a:p>
        </p:txBody>
      </p:sp>
    </p:spTree>
    <p:extLst>
      <p:ext uri="{BB962C8B-B14F-4D97-AF65-F5344CB8AC3E}">
        <p14:creationId xmlns:p14="http://schemas.microsoft.com/office/powerpoint/2010/main" val="373014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862B-0445-C360-F207-915AFC409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CB38E-3910-8D0F-74CA-3A02F8E4D0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9A1D15-458C-E803-DBD3-860127CC8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D9B39E-74B4-D655-1EA2-5EDCE5E53649}"/>
              </a:ext>
            </a:extLst>
          </p:cNvPr>
          <p:cNvSpPr>
            <a:spLocks noGrp="1"/>
          </p:cNvSpPr>
          <p:nvPr>
            <p:ph type="dt" sz="half" idx="10"/>
          </p:nvPr>
        </p:nvSpPr>
        <p:spPr/>
        <p:txBody>
          <a:bodyPr/>
          <a:lstStyle/>
          <a:p>
            <a:fld id="{55573FA1-CACD-4A71-99AF-EF64873D3819}" type="datetimeFigureOut">
              <a:rPr lang="en-US" smtClean="0"/>
              <a:t>6/23/2023</a:t>
            </a:fld>
            <a:endParaRPr lang="en-US"/>
          </a:p>
        </p:txBody>
      </p:sp>
      <p:sp>
        <p:nvSpPr>
          <p:cNvPr id="6" name="Footer Placeholder 5">
            <a:extLst>
              <a:ext uri="{FF2B5EF4-FFF2-40B4-BE49-F238E27FC236}">
                <a16:creationId xmlns:a16="http://schemas.microsoft.com/office/drawing/2014/main" id="{69381725-7992-BE98-0FF7-3FAC5678E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F8CB8C-B396-7369-55B0-AC1BEE8866C8}"/>
              </a:ext>
            </a:extLst>
          </p:cNvPr>
          <p:cNvSpPr>
            <a:spLocks noGrp="1"/>
          </p:cNvSpPr>
          <p:nvPr>
            <p:ph type="sldNum" sz="quarter" idx="12"/>
          </p:nvPr>
        </p:nvSpPr>
        <p:spPr/>
        <p:txBody>
          <a:bodyPr/>
          <a:lstStyle/>
          <a:p>
            <a:fld id="{AD837360-60D7-4770-A8E4-E6065F6795D2}" type="slidenum">
              <a:rPr lang="en-US" smtClean="0"/>
              <a:t>‹#›</a:t>
            </a:fld>
            <a:endParaRPr lang="en-US"/>
          </a:p>
        </p:txBody>
      </p:sp>
    </p:spTree>
    <p:extLst>
      <p:ext uri="{BB962C8B-B14F-4D97-AF65-F5344CB8AC3E}">
        <p14:creationId xmlns:p14="http://schemas.microsoft.com/office/powerpoint/2010/main" val="359560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67B05-C786-D5A3-6740-F27AB2FF57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27F8B8-9515-2F57-27F9-1143B9F85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760C6-279A-992A-58A8-BE61ADBEB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73FA1-CACD-4A71-99AF-EF64873D3819}" type="datetimeFigureOut">
              <a:rPr lang="en-US" smtClean="0"/>
              <a:t>6/23/2023</a:t>
            </a:fld>
            <a:endParaRPr lang="en-US"/>
          </a:p>
        </p:txBody>
      </p:sp>
      <p:sp>
        <p:nvSpPr>
          <p:cNvPr id="5" name="Footer Placeholder 4">
            <a:extLst>
              <a:ext uri="{FF2B5EF4-FFF2-40B4-BE49-F238E27FC236}">
                <a16:creationId xmlns:a16="http://schemas.microsoft.com/office/drawing/2014/main" id="{594CD12E-783D-6060-5777-A5395F16A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EF2462-B555-4879-E07E-3E33893E05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37360-60D7-4770-A8E4-E6065F6795D2}" type="slidenum">
              <a:rPr lang="en-US" smtClean="0"/>
              <a:t>‹#›</a:t>
            </a:fld>
            <a:endParaRPr lang="en-US"/>
          </a:p>
        </p:txBody>
      </p:sp>
    </p:spTree>
    <p:extLst>
      <p:ext uri="{BB962C8B-B14F-4D97-AF65-F5344CB8AC3E}">
        <p14:creationId xmlns:p14="http://schemas.microsoft.com/office/powerpoint/2010/main" val="2854599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kansashsc.app.cayus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support.cayuse.com" TargetMode="External"/><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mailto:irb@"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kansashsc.app.cayuse.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cabinet-data-file-icon-information-1293245/"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4773-907B-2379-D7AB-78BE6CC75FC0}"/>
              </a:ext>
            </a:extLst>
          </p:cNvPr>
          <p:cNvSpPr>
            <a:spLocks noGrp="1"/>
          </p:cNvSpPr>
          <p:nvPr>
            <p:ph type="ctrTitle"/>
          </p:nvPr>
        </p:nvSpPr>
        <p:spPr/>
        <p:txBody>
          <a:bodyPr/>
          <a:lstStyle/>
          <a:p>
            <a:r>
              <a:rPr lang="en-US" dirty="0">
                <a:hlinkClick r:id="rId2"/>
              </a:rPr>
              <a:t>Cayuse Research Suite</a:t>
            </a:r>
            <a:endParaRPr lang="en-US" dirty="0"/>
          </a:p>
        </p:txBody>
      </p:sp>
      <p:sp>
        <p:nvSpPr>
          <p:cNvPr id="3" name="Subtitle 2">
            <a:extLst>
              <a:ext uri="{FF2B5EF4-FFF2-40B4-BE49-F238E27FC236}">
                <a16:creationId xmlns:a16="http://schemas.microsoft.com/office/drawing/2014/main" id="{06110FE3-8260-06DB-CE3E-630758A53B9A}"/>
              </a:ext>
            </a:extLst>
          </p:cNvPr>
          <p:cNvSpPr>
            <a:spLocks noGrp="1"/>
          </p:cNvSpPr>
          <p:nvPr>
            <p:ph type="subTitle" idx="1"/>
          </p:nvPr>
        </p:nvSpPr>
        <p:spPr/>
        <p:txBody>
          <a:bodyPr/>
          <a:lstStyle/>
          <a:p>
            <a:r>
              <a:rPr lang="en-US"/>
              <a:t>https://kansashsc.app.cayuse.com/</a:t>
            </a:r>
          </a:p>
        </p:txBody>
      </p:sp>
    </p:spTree>
    <p:extLst>
      <p:ext uri="{BB962C8B-B14F-4D97-AF65-F5344CB8AC3E}">
        <p14:creationId xmlns:p14="http://schemas.microsoft.com/office/powerpoint/2010/main" val="1767477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ADCB2D-12E9-3047-6095-E01640B65025}"/>
              </a:ext>
            </a:extLst>
          </p:cNvPr>
          <p:cNvSpPr>
            <a:spLocks noGrp="1"/>
          </p:cNvSpPr>
          <p:nvPr>
            <p:ph type="title"/>
          </p:nvPr>
        </p:nvSpPr>
        <p:spPr/>
        <p:txBody>
          <a:bodyPr/>
          <a:lstStyle/>
          <a:p>
            <a:r>
              <a:rPr lang="en-US" dirty="0"/>
              <a:t>Edit Submission</a:t>
            </a:r>
          </a:p>
        </p:txBody>
      </p:sp>
      <p:sp>
        <p:nvSpPr>
          <p:cNvPr id="3" name="Text Placeholder 2"/>
          <p:cNvSpPr>
            <a:spLocks noGrp="1"/>
          </p:cNvSpPr>
          <p:nvPr>
            <p:ph type="body" idx="4294967295"/>
          </p:nvPr>
        </p:nvSpPr>
        <p:spPr>
          <a:xfrm>
            <a:off x="1981200" y="1459231"/>
            <a:ext cx="8458200" cy="2847975"/>
          </a:xfrm>
        </p:spPr>
        <p:txBody>
          <a:bodyPr/>
          <a:lstStyle/>
          <a:p>
            <a:r>
              <a:rPr lang="en-US" sz="2400" dirty="0">
                <a:solidFill>
                  <a:schemeClr val="tx2"/>
                </a:solidFill>
              </a:rPr>
              <a:t>  C</a:t>
            </a:r>
            <a:r>
              <a:rPr lang="en-US" sz="2400" dirty="0"/>
              <a:t>lick on     	      to begin your submission forms. You will always be able to return to your incomplete submission by clicking this button.</a:t>
            </a:r>
          </a:p>
          <a:p>
            <a:pPr lvl="0"/>
            <a:endParaRPr lang="en-US" sz="2400" dirty="0"/>
          </a:p>
          <a:p>
            <a:endParaRPr lang="en-US" sz="24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59230"/>
            <a:ext cx="876300" cy="361950"/>
          </a:xfrm>
          <a:prstGeom prst="rect">
            <a:avLst/>
          </a:prstGeom>
          <a:noFill/>
          <a:ln>
            <a:noFill/>
          </a:ln>
        </p:spPr>
      </p:pic>
      <p:pic>
        <p:nvPicPr>
          <p:cNvPr id="7" name="Picture 6" descr="Graphical user interface, text, application, email&#10;&#10;Description automatically generated">
            <a:extLst>
              <a:ext uri="{FF2B5EF4-FFF2-40B4-BE49-F238E27FC236}">
                <a16:creationId xmlns:a16="http://schemas.microsoft.com/office/drawing/2014/main" id="{EE076017-4406-4EB0-955D-AEA53453B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2590800"/>
            <a:ext cx="6271918" cy="3566160"/>
          </a:xfrm>
          <a:prstGeom prst="rect">
            <a:avLst/>
          </a:prstGeom>
          <a:ln>
            <a:solidFill>
              <a:schemeClr val="tx1"/>
            </a:solidFill>
          </a:ln>
        </p:spPr>
      </p:pic>
    </p:spTree>
    <p:extLst>
      <p:ext uri="{BB962C8B-B14F-4D97-AF65-F5344CB8AC3E}">
        <p14:creationId xmlns:p14="http://schemas.microsoft.com/office/powerpoint/2010/main" val="367652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5B20-6D30-44BA-A342-6DA55279DBF0}"/>
              </a:ext>
            </a:extLst>
          </p:cNvPr>
          <p:cNvSpPr>
            <a:spLocks noGrp="1"/>
          </p:cNvSpPr>
          <p:nvPr>
            <p:ph type="title"/>
          </p:nvPr>
        </p:nvSpPr>
        <p:spPr/>
        <p:txBody>
          <a:bodyPr/>
          <a:lstStyle/>
          <a:p>
            <a:r>
              <a:rPr lang="en-US" dirty="0"/>
              <a:t>Submission Guidance</a:t>
            </a:r>
          </a:p>
        </p:txBody>
      </p:sp>
      <p:sp>
        <p:nvSpPr>
          <p:cNvPr id="3" name="Text Placeholder 2">
            <a:extLst>
              <a:ext uri="{FF2B5EF4-FFF2-40B4-BE49-F238E27FC236}">
                <a16:creationId xmlns:a16="http://schemas.microsoft.com/office/drawing/2014/main" id="{828BCAEA-4EC2-4885-9B4A-61190C5F4C93}"/>
              </a:ext>
            </a:extLst>
          </p:cNvPr>
          <p:cNvSpPr>
            <a:spLocks noGrp="1"/>
          </p:cNvSpPr>
          <p:nvPr>
            <p:ph type="body" idx="4294967295"/>
          </p:nvPr>
        </p:nvSpPr>
        <p:spPr>
          <a:xfrm>
            <a:off x="1981200" y="1371600"/>
            <a:ext cx="8058150" cy="4481512"/>
          </a:xfrm>
        </p:spPr>
        <p:txBody>
          <a:bodyPr/>
          <a:lstStyle/>
          <a:p>
            <a:pPr marL="285750" indent="-285750"/>
            <a:r>
              <a:rPr lang="en-US" sz="2400" dirty="0">
                <a:solidFill>
                  <a:schemeClr val="tx2"/>
                </a:solidFill>
              </a:rPr>
              <a:t>Application questions must be specifically and accurately answered in non-technical language. </a:t>
            </a:r>
          </a:p>
          <a:p>
            <a:pPr marL="628650" lvl="1" indent="-285750"/>
            <a:r>
              <a:rPr lang="en-US" dirty="0">
                <a:solidFill>
                  <a:schemeClr val="tx2"/>
                </a:solidFill>
              </a:rPr>
              <a:t>Not every member of the IRB has a scientific background</a:t>
            </a:r>
          </a:p>
          <a:p>
            <a:pPr marL="285750" indent="-285750"/>
            <a:r>
              <a:rPr lang="en-US" sz="2400" dirty="0">
                <a:solidFill>
                  <a:schemeClr val="tx2"/>
                </a:solidFill>
              </a:rPr>
              <a:t>If technical language is required - clearly define the terms/and or concepts in the application and all study documents. </a:t>
            </a:r>
          </a:p>
          <a:p>
            <a:pPr marL="285750" indent="-285750"/>
            <a:r>
              <a:rPr lang="en-US" sz="2400" dirty="0" err="1">
                <a:solidFill>
                  <a:schemeClr val="tx2"/>
                </a:solidFill>
              </a:rPr>
              <a:t>ltems</a:t>
            </a:r>
            <a:r>
              <a:rPr lang="en-US" sz="2400" dirty="0">
                <a:solidFill>
                  <a:schemeClr val="tx2"/>
                </a:solidFill>
              </a:rPr>
              <a:t> with red stars are required and must be completed to submit. </a:t>
            </a:r>
          </a:p>
          <a:p>
            <a:pPr marL="285750" indent="-285750"/>
            <a:r>
              <a:rPr lang="en-US" sz="2400" dirty="0">
                <a:solidFill>
                  <a:schemeClr val="tx2"/>
                </a:solidFill>
              </a:rPr>
              <a:t>Save frequently! </a:t>
            </a:r>
          </a:p>
        </p:txBody>
      </p:sp>
    </p:spTree>
    <p:extLst>
      <p:ext uri="{BB962C8B-B14F-4D97-AF65-F5344CB8AC3E}">
        <p14:creationId xmlns:p14="http://schemas.microsoft.com/office/powerpoint/2010/main" val="406973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8E6221-B314-67A4-C148-9BC4B66E8D11}"/>
              </a:ext>
            </a:extLst>
          </p:cNvPr>
          <p:cNvSpPr>
            <a:spLocks noGrp="1"/>
          </p:cNvSpPr>
          <p:nvPr>
            <p:ph type="title"/>
          </p:nvPr>
        </p:nvSpPr>
        <p:spPr/>
        <p:txBody>
          <a:bodyPr/>
          <a:lstStyle/>
          <a:p>
            <a:r>
              <a:rPr lang="en-US" dirty="0"/>
              <a:t>Navigating Among Sections</a:t>
            </a:r>
          </a:p>
        </p:txBody>
      </p:sp>
      <p:sp>
        <p:nvSpPr>
          <p:cNvPr id="3" name="Text Placeholder 2"/>
          <p:cNvSpPr>
            <a:spLocks noGrp="1"/>
          </p:cNvSpPr>
          <p:nvPr>
            <p:ph type="body" idx="4294967295"/>
          </p:nvPr>
        </p:nvSpPr>
        <p:spPr>
          <a:xfrm>
            <a:off x="3883026" y="2133600"/>
            <a:ext cx="6784975" cy="1600200"/>
          </a:xfrm>
        </p:spPr>
        <p:txBody>
          <a:bodyPr/>
          <a:lstStyle/>
          <a:p>
            <a:endParaRPr lang="en-US" dirty="0"/>
          </a:p>
          <a:p>
            <a:endParaRPr lang="en-US" dirty="0"/>
          </a:p>
        </p:txBody>
      </p:sp>
      <p:sp>
        <p:nvSpPr>
          <p:cNvPr id="2" name="TextBox 1">
            <a:extLst>
              <a:ext uri="{FF2B5EF4-FFF2-40B4-BE49-F238E27FC236}">
                <a16:creationId xmlns:a16="http://schemas.microsoft.com/office/drawing/2014/main" id="{A5CAF8D8-6A97-4EB8-A5FE-67E44CFA54F4}"/>
              </a:ext>
            </a:extLst>
          </p:cNvPr>
          <p:cNvSpPr txBox="1"/>
          <p:nvPr/>
        </p:nvSpPr>
        <p:spPr>
          <a:xfrm>
            <a:off x="1981200" y="1485900"/>
            <a:ext cx="53340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rPr>
              <a:t>Click on a section name </a:t>
            </a:r>
          </a:p>
          <a:p>
            <a:r>
              <a:rPr lang="en-US" sz="2400" dirty="0">
                <a:solidFill>
                  <a:schemeClr val="tx2"/>
                </a:solidFill>
              </a:rPr>
              <a:t>      in the menu at left to jump to that </a:t>
            </a:r>
          </a:p>
          <a:p>
            <a:r>
              <a:rPr lang="en-US" sz="2400" dirty="0">
                <a:solidFill>
                  <a:schemeClr val="tx2"/>
                </a:solidFill>
              </a:rPr>
              <a:t>      section.</a:t>
            </a:r>
          </a:p>
          <a:p>
            <a:pPr marL="285750" indent="-285750">
              <a:buFont typeface="Arial" panose="020B0604020202020204" pitchFamily="34" charset="0"/>
              <a:buChar char="•"/>
            </a:pPr>
            <a:r>
              <a:rPr lang="en-US" sz="2400" dirty="0">
                <a:solidFill>
                  <a:schemeClr val="tx2"/>
                </a:solidFill>
              </a:rPr>
              <a:t>You do not have to complete the sections in any particular order.</a:t>
            </a:r>
          </a:p>
          <a:p>
            <a:pPr marL="285750" indent="-285750">
              <a:buFont typeface="Arial" panose="020B0604020202020204" pitchFamily="34" charset="0"/>
              <a:buChar char="•"/>
            </a:pPr>
            <a:r>
              <a:rPr lang="en-US" sz="2400" dirty="0">
                <a:solidFill>
                  <a:schemeClr val="tx2"/>
                </a:solidFill>
              </a:rPr>
              <a:t>A checkmark appears when the section is completed.</a:t>
            </a:r>
          </a:p>
          <a:p>
            <a:pPr marL="285750" indent="-285750">
              <a:buFont typeface="Arial" panose="020B0604020202020204" pitchFamily="34" charset="0"/>
              <a:buChar char="•"/>
            </a:pPr>
            <a:r>
              <a:rPr lang="en-US" sz="2400" dirty="0">
                <a:solidFill>
                  <a:schemeClr val="tx2"/>
                </a:solidFill>
              </a:rPr>
              <a:t>You cannot submit the request until all sections are completed.</a:t>
            </a:r>
          </a:p>
        </p:txBody>
      </p:sp>
      <p:pic>
        <p:nvPicPr>
          <p:cNvPr id="9" name="Picture 8">
            <a:extLst>
              <a:ext uri="{FF2B5EF4-FFF2-40B4-BE49-F238E27FC236}">
                <a16:creationId xmlns:a16="http://schemas.microsoft.com/office/drawing/2014/main" id="{AF4A15C0-B292-4BF8-FCFF-240735AB4B10}"/>
              </a:ext>
            </a:extLst>
          </p:cNvPr>
          <p:cNvPicPr>
            <a:picLocks noChangeAspect="1"/>
          </p:cNvPicPr>
          <p:nvPr/>
        </p:nvPicPr>
        <p:blipFill rotWithShape="1">
          <a:blip r:embed="rId2"/>
          <a:srcRect t="5324" r="70485" b="52222"/>
          <a:stretch/>
        </p:blipFill>
        <p:spPr>
          <a:xfrm>
            <a:off x="7682262" y="1485900"/>
            <a:ext cx="2528538" cy="4191000"/>
          </a:xfrm>
          <a:prstGeom prst="rect">
            <a:avLst/>
          </a:prstGeom>
        </p:spPr>
      </p:pic>
    </p:spTree>
    <p:extLst>
      <p:ext uri="{BB962C8B-B14F-4D97-AF65-F5344CB8AC3E}">
        <p14:creationId xmlns:p14="http://schemas.microsoft.com/office/powerpoint/2010/main" val="413489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C3F6-668D-CD44-CE2D-C8399BFEE234}"/>
              </a:ext>
            </a:extLst>
          </p:cNvPr>
          <p:cNvSpPr>
            <a:spLocks noGrp="1"/>
          </p:cNvSpPr>
          <p:nvPr>
            <p:ph type="title"/>
          </p:nvPr>
        </p:nvSpPr>
        <p:spPr/>
        <p:txBody>
          <a:bodyPr/>
          <a:lstStyle/>
          <a:p>
            <a:r>
              <a:rPr lang="en-US" dirty="0"/>
              <a:t>Getting Started</a:t>
            </a:r>
          </a:p>
        </p:txBody>
      </p:sp>
      <p:pic>
        <p:nvPicPr>
          <p:cNvPr id="4" name="Picture 3">
            <a:extLst>
              <a:ext uri="{FF2B5EF4-FFF2-40B4-BE49-F238E27FC236}">
                <a16:creationId xmlns:a16="http://schemas.microsoft.com/office/drawing/2014/main" id="{F8735F1E-19A9-3AE0-943D-382C69C05589}"/>
              </a:ext>
            </a:extLst>
          </p:cNvPr>
          <p:cNvPicPr>
            <a:picLocks noChangeAspect="1"/>
          </p:cNvPicPr>
          <p:nvPr/>
        </p:nvPicPr>
        <p:blipFill rotWithShape="1">
          <a:blip r:embed="rId2"/>
          <a:srcRect t="9790"/>
          <a:stretch/>
        </p:blipFill>
        <p:spPr>
          <a:xfrm>
            <a:off x="2590801" y="1295400"/>
            <a:ext cx="4728367" cy="4915134"/>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AEECB2E4-B628-A7E4-F18A-7C3E680DC0ED}"/>
              </a:ext>
            </a:extLst>
          </p:cNvPr>
          <p:cNvCxnSpPr>
            <a:cxnSpLocks/>
            <a:stCxn id="7" idx="1"/>
          </p:cNvCxnSpPr>
          <p:nvPr/>
        </p:nvCxnSpPr>
        <p:spPr>
          <a:xfrm flipH="1">
            <a:off x="5257800" y="5857786"/>
            <a:ext cx="2209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4364FC-93E0-322F-EF4F-F90EDF28CA2D}"/>
              </a:ext>
            </a:extLst>
          </p:cNvPr>
          <p:cNvSpPr txBox="1"/>
          <p:nvPr/>
        </p:nvSpPr>
        <p:spPr>
          <a:xfrm>
            <a:off x="7467600" y="5534621"/>
            <a:ext cx="2667000" cy="646331"/>
          </a:xfrm>
          <a:prstGeom prst="rect">
            <a:avLst/>
          </a:prstGeom>
          <a:noFill/>
        </p:spPr>
        <p:txBody>
          <a:bodyPr wrap="square" rtlCol="0">
            <a:spAutoFit/>
          </a:bodyPr>
          <a:lstStyle/>
          <a:p>
            <a:r>
              <a:rPr lang="en-US" dirty="0"/>
              <a:t>You must click YES to bring up the other sections</a:t>
            </a:r>
          </a:p>
        </p:txBody>
      </p:sp>
    </p:spTree>
    <p:extLst>
      <p:ext uri="{BB962C8B-B14F-4D97-AF65-F5344CB8AC3E}">
        <p14:creationId xmlns:p14="http://schemas.microsoft.com/office/powerpoint/2010/main" val="151359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4BE8-E2E6-3E75-B8A6-6A1B80CF7940}"/>
              </a:ext>
            </a:extLst>
          </p:cNvPr>
          <p:cNvSpPr>
            <a:spLocks noGrp="1"/>
          </p:cNvSpPr>
          <p:nvPr>
            <p:ph type="title"/>
          </p:nvPr>
        </p:nvSpPr>
        <p:spPr/>
        <p:txBody>
          <a:bodyPr>
            <a:normAutofit fontScale="90000"/>
          </a:bodyPr>
          <a:lstStyle/>
          <a:p>
            <a:r>
              <a:rPr lang="en-US" dirty="0"/>
              <a:t>Submission Information</a:t>
            </a:r>
          </a:p>
        </p:txBody>
      </p:sp>
      <p:pic>
        <p:nvPicPr>
          <p:cNvPr id="5" name="Content Placeholder 4">
            <a:extLst>
              <a:ext uri="{FF2B5EF4-FFF2-40B4-BE49-F238E27FC236}">
                <a16:creationId xmlns:a16="http://schemas.microsoft.com/office/drawing/2014/main" id="{C6188C0B-2BFB-F41B-4FFB-C738C93C31A7}"/>
              </a:ext>
            </a:extLst>
          </p:cNvPr>
          <p:cNvPicPr>
            <a:picLocks noGrp="1" noChangeAspect="1"/>
          </p:cNvPicPr>
          <p:nvPr>
            <p:ph sz="quarter" idx="10"/>
          </p:nvPr>
        </p:nvPicPr>
        <p:blipFill>
          <a:blip r:embed="rId3"/>
          <a:stretch>
            <a:fillRect/>
          </a:stretch>
        </p:blipFill>
        <p:spPr>
          <a:xfrm>
            <a:off x="2324100" y="1570853"/>
            <a:ext cx="7543800" cy="3716294"/>
          </a:xfrm>
        </p:spPr>
      </p:pic>
    </p:spTree>
    <p:extLst>
      <p:ext uri="{BB962C8B-B14F-4D97-AF65-F5344CB8AC3E}">
        <p14:creationId xmlns:p14="http://schemas.microsoft.com/office/powerpoint/2010/main" val="299759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C4F9-0BCC-828F-B757-1809CE3F27FA}"/>
              </a:ext>
            </a:extLst>
          </p:cNvPr>
          <p:cNvSpPr>
            <a:spLocks noGrp="1"/>
          </p:cNvSpPr>
          <p:nvPr>
            <p:ph type="title"/>
          </p:nvPr>
        </p:nvSpPr>
        <p:spPr/>
        <p:txBody>
          <a:bodyPr>
            <a:normAutofit fontScale="90000"/>
          </a:bodyPr>
          <a:lstStyle/>
          <a:p>
            <a:r>
              <a:rPr lang="en-US" dirty="0"/>
              <a:t>Study Information</a:t>
            </a:r>
          </a:p>
        </p:txBody>
      </p:sp>
      <p:pic>
        <p:nvPicPr>
          <p:cNvPr id="5" name="Picture 4">
            <a:extLst>
              <a:ext uri="{FF2B5EF4-FFF2-40B4-BE49-F238E27FC236}">
                <a16:creationId xmlns:a16="http://schemas.microsoft.com/office/drawing/2014/main" id="{2DE0C00B-55BC-A3CD-45CA-6288864328A9}"/>
              </a:ext>
            </a:extLst>
          </p:cNvPr>
          <p:cNvPicPr>
            <a:picLocks noChangeAspect="1"/>
          </p:cNvPicPr>
          <p:nvPr/>
        </p:nvPicPr>
        <p:blipFill>
          <a:blip r:embed="rId2"/>
          <a:stretch>
            <a:fillRect/>
          </a:stretch>
        </p:blipFill>
        <p:spPr>
          <a:xfrm>
            <a:off x="1981201" y="1295400"/>
            <a:ext cx="3619099" cy="4876800"/>
          </a:xfrm>
          <a:prstGeom prst="rect">
            <a:avLst/>
          </a:prstGeom>
          <a:ln>
            <a:solidFill>
              <a:schemeClr val="tx1"/>
            </a:solidFill>
          </a:ln>
        </p:spPr>
      </p:pic>
      <p:pic>
        <p:nvPicPr>
          <p:cNvPr id="9" name="Picture 8">
            <a:extLst>
              <a:ext uri="{FF2B5EF4-FFF2-40B4-BE49-F238E27FC236}">
                <a16:creationId xmlns:a16="http://schemas.microsoft.com/office/drawing/2014/main" id="{6182D98D-BB85-3B01-8680-2B0E47CA10C5}"/>
              </a:ext>
            </a:extLst>
          </p:cNvPr>
          <p:cNvPicPr>
            <a:picLocks noChangeAspect="1"/>
          </p:cNvPicPr>
          <p:nvPr/>
        </p:nvPicPr>
        <p:blipFill>
          <a:blip r:embed="rId3"/>
          <a:stretch>
            <a:fillRect/>
          </a:stretch>
        </p:blipFill>
        <p:spPr>
          <a:xfrm>
            <a:off x="5791201" y="1295401"/>
            <a:ext cx="4617165" cy="2676803"/>
          </a:xfrm>
          <a:prstGeom prst="rect">
            <a:avLst/>
          </a:prstGeom>
        </p:spPr>
      </p:pic>
      <p:sp>
        <p:nvSpPr>
          <p:cNvPr id="10" name="TextBox 9">
            <a:extLst>
              <a:ext uri="{FF2B5EF4-FFF2-40B4-BE49-F238E27FC236}">
                <a16:creationId xmlns:a16="http://schemas.microsoft.com/office/drawing/2014/main" id="{59C8E64B-23E7-C2EB-190D-6EED7CBECBC7}"/>
              </a:ext>
            </a:extLst>
          </p:cNvPr>
          <p:cNvSpPr txBox="1"/>
          <p:nvPr/>
        </p:nvSpPr>
        <p:spPr>
          <a:xfrm>
            <a:off x="5791201" y="4353204"/>
            <a:ext cx="4617165"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The PI and Primary Contact are required</a:t>
            </a:r>
          </a:p>
          <a:p>
            <a:pPr marL="285750" indent="-285750">
              <a:buFont typeface="Arial" panose="020B0604020202020204" pitchFamily="34" charset="0"/>
              <a:buChar char="•"/>
            </a:pPr>
            <a:r>
              <a:rPr lang="en-US" dirty="0">
                <a:solidFill>
                  <a:srgbClr val="FF0000"/>
                </a:solidFill>
              </a:rPr>
              <a:t>Can be same person</a:t>
            </a:r>
          </a:p>
          <a:p>
            <a:pPr marL="285750" indent="-285750">
              <a:buFont typeface="Arial" panose="020B0604020202020204" pitchFamily="34" charset="0"/>
              <a:buChar char="•"/>
            </a:pPr>
            <a:r>
              <a:rPr lang="en-US" dirty="0">
                <a:solidFill>
                  <a:srgbClr val="FF0000"/>
                </a:solidFill>
              </a:rPr>
              <a:t>Primary Contact is by default the person entering the submission</a:t>
            </a:r>
          </a:p>
          <a:p>
            <a:pPr marL="742950" lvl="1" indent="-285750">
              <a:buFont typeface="Arial" panose="020B0604020202020204" pitchFamily="34" charset="0"/>
              <a:buChar char="•"/>
            </a:pPr>
            <a:r>
              <a:rPr lang="en-US" dirty="0">
                <a:solidFill>
                  <a:srgbClr val="FF0000"/>
                </a:solidFill>
              </a:rPr>
              <a:t>This can be changed</a:t>
            </a:r>
          </a:p>
          <a:p>
            <a:pPr marL="285750" indent="-285750">
              <a:buFont typeface="Arial" panose="020B0604020202020204" pitchFamily="34" charset="0"/>
              <a:buChar char="•"/>
            </a:pPr>
            <a:r>
              <a:rPr lang="en-US" dirty="0">
                <a:solidFill>
                  <a:srgbClr val="FF0000"/>
                </a:solidFill>
              </a:rPr>
              <a:t>These are the only persons with EDITING privileges</a:t>
            </a:r>
          </a:p>
        </p:txBody>
      </p:sp>
    </p:spTree>
    <p:extLst>
      <p:ext uri="{BB962C8B-B14F-4D97-AF65-F5344CB8AC3E}">
        <p14:creationId xmlns:p14="http://schemas.microsoft.com/office/powerpoint/2010/main" val="171944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1D0E8-602F-8B5A-2E60-B27A80F946B9}"/>
              </a:ext>
            </a:extLst>
          </p:cNvPr>
          <p:cNvSpPr>
            <a:spLocks noGrp="1"/>
          </p:cNvSpPr>
          <p:nvPr>
            <p:ph type="title"/>
          </p:nvPr>
        </p:nvSpPr>
        <p:spPr/>
        <p:txBody>
          <a:bodyPr>
            <a:normAutofit fontScale="90000"/>
          </a:bodyPr>
          <a:lstStyle/>
          <a:p>
            <a:r>
              <a:rPr lang="en-US" dirty="0"/>
              <a:t>Subject Selection</a:t>
            </a:r>
          </a:p>
        </p:txBody>
      </p:sp>
      <p:pic>
        <p:nvPicPr>
          <p:cNvPr id="9" name="Picture 8">
            <a:extLst>
              <a:ext uri="{FF2B5EF4-FFF2-40B4-BE49-F238E27FC236}">
                <a16:creationId xmlns:a16="http://schemas.microsoft.com/office/drawing/2014/main" id="{5A509F9D-AC78-F843-3209-573D73FDFF11}"/>
              </a:ext>
            </a:extLst>
          </p:cNvPr>
          <p:cNvPicPr>
            <a:picLocks noChangeAspect="1"/>
          </p:cNvPicPr>
          <p:nvPr/>
        </p:nvPicPr>
        <p:blipFill>
          <a:blip r:embed="rId2"/>
          <a:stretch>
            <a:fillRect/>
          </a:stretch>
        </p:blipFill>
        <p:spPr>
          <a:xfrm>
            <a:off x="6248400" y="1256518"/>
            <a:ext cx="3867690" cy="5601482"/>
          </a:xfrm>
          <a:prstGeom prst="rect">
            <a:avLst/>
          </a:prstGeom>
          <a:ln>
            <a:solidFill>
              <a:schemeClr val="tx1"/>
            </a:solidFill>
          </a:ln>
        </p:spPr>
      </p:pic>
      <p:pic>
        <p:nvPicPr>
          <p:cNvPr id="11" name="Picture 10">
            <a:extLst>
              <a:ext uri="{FF2B5EF4-FFF2-40B4-BE49-F238E27FC236}">
                <a16:creationId xmlns:a16="http://schemas.microsoft.com/office/drawing/2014/main" id="{5C3E740B-9C91-189D-2DC7-034D75503204}"/>
              </a:ext>
            </a:extLst>
          </p:cNvPr>
          <p:cNvPicPr>
            <a:picLocks noChangeAspect="1"/>
          </p:cNvPicPr>
          <p:nvPr/>
        </p:nvPicPr>
        <p:blipFill>
          <a:blip r:embed="rId3"/>
          <a:stretch>
            <a:fillRect/>
          </a:stretch>
        </p:blipFill>
        <p:spPr>
          <a:xfrm>
            <a:off x="2143188" y="2228517"/>
            <a:ext cx="3686685" cy="3657484"/>
          </a:xfrm>
          <a:prstGeom prst="rect">
            <a:avLst/>
          </a:prstGeom>
          <a:ln>
            <a:solidFill>
              <a:schemeClr val="tx1"/>
            </a:solidFill>
          </a:ln>
        </p:spPr>
      </p:pic>
    </p:spTree>
    <p:extLst>
      <p:ext uri="{BB962C8B-B14F-4D97-AF65-F5344CB8AC3E}">
        <p14:creationId xmlns:p14="http://schemas.microsoft.com/office/powerpoint/2010/main" val="2325878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D894-E848-8140-56C0-C693C54BB87E}"/>
              </a:ext>
            </a:extLst>
          </p:cNvPr>
          <p:cNvSpPr>
            <a:spLocks noGrp="1"/>
          </p:cNvSpPr>
          <p:nvPr>
            <p:ph type="title"/>
          </p:nvPr>
        </p:nvSpPr>
        <p:spPr/>
        <p:txBody>
          <a:bodyPr>
            <a:normAutofit fontScale="90000"/>
          </a:bodyPr>
          <a:lstStyle/>
          <a:p>
            <a:r>
              <a:rPr lang="en-US" dirty="0"/>
              <a:t>Study Design</a:t>
            </a:r>
          </a:p>
        </p:txBody>
      </p:sp>
      <p:pic>
        <p:nvPicPr>
          <p:cNvPr id="6" name="Picture 5">
            <a:extLst>
              <a:ext uri="{FF2B5EF4-FFF2-40B4-BE49-F238E27FC236}">
                <a16:creationId xmlns:a16="http://schemas.microsoft.com/office/drawing/2014/main" id="{D4568FA2-806C-8246-7547-76F983CF7500}"/>
              </a:ext>
            </a:extLst>
          </p:cNvPr>
          <p:cNvPicPr>
            <a:picLocks noChangeAspect="1"/>
          </p:cNvPicPr>
          <p:nvPr/>
        </p:nvPicPr>
        <p:blipFill rotWithShape="1">
          <a:blip r:embed="rId2"/>
          <a:srcRect r="49167" b="21573"/>
          <a:stretch/>
        </p:blipFill>
        <p:spPr>
          <a:xfrm>
            <a:off x="5591175" y="1295400"/>
            <a:ext cx="4648200" cy="5045482"/>
          </a:xfrm>
          <a:prstGeom prst="rect">
            <a:avLst/>
          </a:prstGeom>
          <a:ln>
            <a:solidFill>
              <a:schemeClr val="tx1"/>
            </a:solidFill>
          </a:ln>
        </p:spPr>
      </p:pic>
      <p:sp>
        <p:nvSpPr>
          <p:cNvPr id="7" name="TextBox 6">
            <a:extLst>
              <a:ext uri="{FF2B5EF4-FFF2-40B4-BE49-F238E27FC236}">
                <a16:creationId xmlns:a16="http://schemas.microsoft.com/office/drawing/2014/main" id="{6563ED61-DD1A-0F2B-D54B-C6AA34CDEEDB}"/>
              </a:ext>
            </a:extLst>
          </p:cNvPr>
          <p:cNvSpPr txBox="1"/>
          <p:nvPr/>
        </p:nvSpPr>
        <p:spPr>
          <a:xfrm>
            <a:off x="1981200" y="2590800"/>
            <a:ext cx="3343276"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rPr>
              <a:t>Other sections include</a:t>
            </a:r>
          </a:p>
          <a:p>
            <a:pPr marL="742950" lvl="1"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Hypothesis</a:t>
            </a:r>
          </a:p>
          <a:p>
            <a:pPr marL="742950" lvl="1"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Objectives</a:t>
            </a:r>
          </a:p>
          <a:p>
            <a:pPr marL="742950" lvl="1"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Outcome measures</a:t>
            </a:r>
          </a:p>
          <a:p>
            <a:pPr marL="742950" lvl="1"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Inclusion criteria</a:t>
            </a:r>
          </a:p>
          <a:p>
            <a:pPr marL="742950" lvl="1"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Exclusion criteria</a:t>
            </a:r>
            <a:endParaRPr lang="en-US" sz="2400" dirty="0">
              <a:solidFill>
                <a:schemeClr val="tx2"/>
              </a:solidFill>
            </a:endParaRPr>
          </a:p>
        </p:txBody>
      </p:sp>
    </p:spTree>
    <p:extLst>
      <p:ext uri="{BB962C8B-B14F-4D97-AF65-F5344CB8AC3E}">
        <p14:creationId xmlns:p14="http://schemas.microsoft.com/office/powerpoint/2010/main" val="297876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06E9-9BF0-E347-91F3-F0D0DA7FEC07}"/>
              </a:ext>
            </a:extLst>
          </p:cNvPr>
          <p:cNvSpPr>
            <a:spLocks noGrp="1"/>
          </p:cNvSpPr>
          <p:nvPr>
            <p:ph type="title"/>
          </p:nvPr>
        </p:nvSpPr>
        <p:spPr/>
        <p:txBody>
          <a:bodyPr>
            <a:normAutofit fontScale="90000"/>
          </a:bodyPr>
          <a:lstStyle/>
          <a:p>
            <a:r>
              <a:rPr lang="en-US" dirty="0"/>
              <a:t>Study Procedures</a:t>
            </a:r>
          </a:p>
        </p:txBody>
      </p:sp>
      <p:pic>
        <p:nvPicPr>
          <p:cNvPr id="7" name="Picture 6">
            <a:extLst>
              <a:ext uri="{FF2B5EF4-FFF2-40B4-BE49-F238E27FC236}">
                <a16:creationId xmlns:a16="http://schemas.microsoft.com/office/drawing/2014/main" id="{E8C22A9B-FD19-188B-24FA-14677784AC16}"/>
              </a:ext>
            </a:extLst>
          </p:cNvPr>
          <p:cNvPicPr>
            <a:picLocks noChangeAspect="1"/>
          </p:cNvPicPr>
          <p:nvPr/>
        </p:nvPicPr>
        <p:blipFill>
          <a:blip r:embed="rId3"/>
          <a:stretch>
            <a:fillRect/>
          </a:stretch>
        </p:blipFill>
        <p:spPr>
          <a:xfrm>
            <a:off x="3086100" y="1295401"/>
            <a:ext cx="6019800" cy="5174235"/>
          </a:xfrm>
          <a:prstGeom prst="rect">
            <a:avLst/>
          </a:prstGeom>
          <a:ln>
            <a:solidFill>
              <a:schemeClr val="tx1"/>
            </a:solidFill>
          </a:ln>
        </p:spPr>
      </p:pic>
    </p:spTree>
    <p:extLst>
      <p:ext uri="{BB962C8B-B14F-4D97-AF65-F5344CB8AC3E}">
        <p14:creationId xmlns:p14="http://schemas.microsoft.com/office/powerpoint/2010/main" val="169084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CF7B-5A24-6DA7-5A8F-1AE36ED83E76}"/>
              </a:ext>
            </a:extLst>
          </p:cNvPr>
          <p:cNvSpPr>
            <a:spLocks noGrp="1"/>
          </p:cNvSpPr>
          <p:nvPr>
            <p:ph type="title"/>
          </p:nvPr>
        </p:nvSpPr>
        <p:spPr/>
        <p:txBody>
          <a:bodyPr>
            <a:normAutofit fontScale="90000"/>
          </a:bodyPr>
          <a:lstStyle/>
          <a:p>
            <a:r>
              <a:rPr lang="en-US" dirty="0"/>
              <a:t>Participant Protection</a:t>
            </a:r>
          </a:p>
        </p:txBody>
      </p:sp>
      <p:pic>
        <p:nvPicPr>
          <p:cNvPr id="5" name="Picture 4">
            <a:extLst>
              <a:ext uri="{FF2B5EF4-FFF2-40B4-BE49-F238E27FC236}">
                <a16:creationId xmlns:a16="http://schemas.microsoft.com/office/drawing/2014/main" id="{FE00E058-ED11-3667-C8FB-48F81F4C8653}"/>
              </a:ext>
            </a:extLst>
          </p:cNvPr>
          <p:cNvPicPr>
            <a:picLocks noChangeAspect="1"/>
          </p:cNvPicPr>
          <p:nvPr/>
        </p:nvPicPr>
        <p:blipFill>
          <a:blip r:embed="rId3"/>
          <a:stretch>
            <a:fillRect/>
          </a:stretch>
        </p:blipFill>
        <p:spPr>
          <a:xfrm>
            <a:off x="3276600" y="1345721"/>
            <a:ext cx="5296746" cy="5255105"/>
          </a:xfrm>
          <a:prstGeom prst="rect">
            <a:avLst/>
          </a:prstGeom>
          <a:ln>
            <a:solidFill>
              <a:schemeClr val="tx1"/>
            </a:solidFill>
          </a:ln>
        </p:spPr>
      </p:pic>
    </p:spTree>
    <p:extLst>
      <p:ext uri="{BB962C8B-B14F-4D97-AF65-F5344CB8AC3E}">
        <p14:creationId xmlns:p14="http://schemas.microsoft.com/office/powerpoint/2010/main" val="177824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58200" y="5806248"/>
            <a:ext cx="1905000" cy="807913"/>
          </a:xfrm>
          <a:prstGeom prst="rect">
            <a:avLst/>
          </a:prstGeom>
        </p:spPr>
        <p:txBody>
          <a:bodyPr vert="horz" wrap="square" lIns="0" tIns="0" rIns="0" bIns="0" rtlCol="0">
            <a:spAutoFit/>
          </a:bodyPr>
          <a:lstStyle/>
          <a:p>
            <a:pPr marL="12700"/>
            <a:r>
              <a:rPr lang="en-US" sz="1050" b="1" dirty="0">
                <a:solidFill>
                  <a:srgbClr val="00529B"/>
                </a:solidFill>
                <a:latin typeface="Calibri" panose="020F0502020204030204" pitchFamily="34" charset="0"/>
                <a:cs typeface="Calibri" panose="020F0502020204030204" pitchFamily="34" charset="0"/>
              </a:rPr>
              <a:t>Parts of this work were adapted from Alicia Scott, MPA, CIP, April Nelson, MS, CIP, and Stephanie Dixon at the Chicago School of Professional Psychology</a:t>
            </a:r>
            <a:endParaRPr sz="105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A42C4AA-CB91-428F-AEB7-F3F37176FBCD}"/>
              </a:ext>
            </a:extLst>
          </p:cNvPr>
          <p:cNvSpPr txBox="1"/>
          <p:nvPr/>
        </p:nvSpPr>
        <p:spPr>
          <a:xfrm>
            <a:off x="1943100" y="2438401"/>
            <a:ext cx="8305800" cy="2585323"/>
          </a:xfrm>
          <a:prstGeom prst="rect">
            <a:avLst/>
          </a:prstGeom>
          <a:noFill/>
        </p:spPr>
        <p:txBody>
          <a:bodyPr wrap="square" rtlCol="0">
            <a:spAutoFit/>
          </a:bodyPr>
          <a:lstStyle/>
          <a:p>
            <a:pPr algn="ctr"/>
            <a:r>
              <a:rPr lang="en-US" sz="4800" b="1" spc="-25" dirty="0">
                <a:solidFill>
                  <a:schemeClr val="tx2"/>
                </a:solidFill>
                <a:latin typeface="Calibri" panose="020F0502020204030204" pitchFamily="34" charset="0"/>
                <a:cs typeface="Calibri" panose="020F0502020204030204" pitchFamily="34" charset="0"/>
              </a:rPr>
              <a:t>Kansas Health Science Center Institutiona</a:t>
            </a:r>
            <a:r>
              <a:rPr lang="en-US" sz="4800" b="1" spc="-15" dirty="0">
                <a:solidFill>
                  <a:schemeClr val="tx2"/>
                </a:solidFill>
                <a:latin typeface="Calibri" panose="020F0502020204030204" pitchFamily="34" charset="0"/>
                <a:cs typeface="Calibri" panose="020F0502020204030204" pitchFamily="34" charset="0"/>
              </a:rPr>
              <a:t>l</a:t>
            </a:r>
            <a:r>
              <a:rPr lang="en-US" sz="4800" b="1" dirty="0">
                <a:solidFill>
                  <a:schemeClr val="tx2"/>
                </a:solidFill>
                <a:latin typeface="Calibri" panose="020F0502020204030204" pitchFamily="34" charset="0"/>
                <a:cs typeface="Calibri" panose="020F0502020204030204" pitchFamily="34" charset="0"/>
              </a:rPr>
              <a:t> Review</a:t>
            </a:r>
            <a:r>
              <a:rPr lang="en-US" sz="4800" b="1" spc="20" dirty="0">
                <a:solidFill>
                  <a:schemeClr val="tx2"/>
                </a:solidFill>
                <a:latin typeface="Calibri" panose="020F0502020204030204" pitchFamily="34" charset="0"/>
                <a:cs typeface="Calibri" panose="020F0502020204030204" pitchFamily="34" charset="0"/>
              </a:rPr>
              <a:t> </a:t>
            </a:r>
            <a:r>
              <a:rPr lang="en-US" sz="4800" b="1" spc="-30" dirty="0">
                <a:solidFill>
                  <a:schemeClr val="tx2"/>
                </a:solidFill>
                <a:latin typeface="Calibri" panose="020F0502020204030204" pitchFamily="34" charset="0"/>
                <a:cs typeface="Calibri" panose="020F0502020204030204" pitchFamily="34" charset="0"/>
              </a:rPr>
              <a:t>Boa</a:t>
            </a:r>
            <a:r>
              <a:rPr lang="en-US" sz="4800" b="1" spc="-45" dirty="0">
                <a:solidFill>
                  <a:schemeClr val="tx2"/>
                </a:solidFill>
                <a:latin typeface="Calibri" panose="020F0502020204030204" pitchFamily="34" charset="0"/>
                <a:cs typeface="Calibri" panose="020F0502020204030204" pitchFamily="34" charset="0"/>
              </a:rPr>
              <a:t>r</a:t>
            </a:r>
            <a:r>
              <a:rPr lang="en-US" sz="4800" b="1" spc="-30" dirty="0">
                <a:solidFill>
                  <a:schemeClr val="tx2"/>
                </a:solidFill>
                <a:latin typeface="Calibri" panose="020F0502020204030204" pitchFamily="34" charset="0"/>
                <a:cs typeface="Calibri" panose="020F0502020204030204" pitchFamily="34" charset="0"/>
              </a:rPr>
              <a:t>d (IRB) and the Cayuse IRB System</a:t>
            </a:r>
            <a:endParaRPr lang="en-US" sz="4800" dirty="0">
              <a:solidFill>
                <a:schemeClr val="tx2"/>
              </a:solidFill>
              <a:latin typeface="Calibri" panose="020F0502020204030204" pitchFamily="34" charset="0"/>
              <a:cs typeface="Calibri" panose="020F0502020204030204" pitchFamily="34" charset="0"/>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CF7B-5A24-6DA7-5A8F-1AE36ED83E76}"/>
              </a:ext>
            </a:extLst>
          </p:cNvPr>
          <p:cNvSpPr>
            <a:spLocks noGrp="1"/>
          </p:cNvSpPr>
          <p:nvPr>
            <p:ph type="title"/>
          </p:nvPr>
        </p:nvSpPr>
        <p:spPr/>
        <p:txBody>
          <a:bodyPr>
            <a:normAutofit fontScale="90000"/>
          </a:bodyPr>
          <a:lstStyle/>
          <a:p>
            <a:r>
              <a:rPr lang="en-US" dirty="0"/>
              <a:t>Participant Protection</a:t>
            </a:r>
          </a:p>
        </p:txBody>
      </p:sp>
      <p:pic>
        <p:nvPicPr>
          <p:cNvPr id="4" name="Picture 3">
            <a:extLst>
              <a:ext uri="{FF2B5EF4-FFF2-40B4-BE49-F238E27FC236}">
                <a16:creationId xmlns:a16="http://schemas.microsoft.com/office/drawing/2014/main" id="{B2D05000-7C57-3912-3DF1-83A613C9DE00}"/>
              </a:ext>
            </a:extLst>
          </p:cNvPr>
          <p:cNvPicPr>
            <a:picLocks noChangeAspect="1"/>
          </p:cNvPicPr>
          <p:nvPr/>
        </p:nvPicPr>
        <p:blipFill>
          <a:blip r:embed="rId2"/>
          <a:stretch>
            <a:fillRect/>
          </a:stretch>
        </p:blipFill>
        <p:spPr>
          <a:xfrm>
            <a:off x="2847522" y="1371601"/>
            <a:ext cx="6496957" cy="4496427"/>
          </a:xfrm>
          <a:prstGeom prst="rect">
            <a:avLst/>
          </a:prstGeom>
          <a:ln>
            <a:solidFill>
              <a:schemeClr val="tx1"/>
            </a:solidFill>
          </a:ln>
        </p:spPr>
      </p:pic>
    </p:spTree>
    <p:extLst>
      <p:ext uri="{BB962C8B-B14F-4D97-AF65-F5344CB8AC3E}">
        <p14:creationId xmlns:p14="http://schemas.microsoft.com/office/powerpoint/2010/main" val="221557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1465753"/>
            <a:ext cx="8077200" cy="3046988"/>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You can upload one or more files to the study by clicking                </a:t>
            </a:r>
          </a:p>
          <a:p>
            <a:pPr marL="285750"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You can upload files in the sections or at the end of the document (ATTACHMENT SUMMARY).</a:t>
            </a:r>
          </a:p>
          <a:p>
            <a:pPr marL="285750"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Please upload all documents as PDF files.</a:t>
            </a:r>
          </a:p>
          <a:p>
            <a:pPr marL="742950" lvl="1"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This allows reviewers to stamp the document.</a:t>
            </a:r>
          </a:p>
          <a:p>
            <a:pPr marL="285750" indent="-285750">
              <a:buFont typeface="Arial" panose="020B0604020202020204" pitchFamily="34" charset="0"/>
              <a:buChar char="•"/>
              <a:defRPr/>
            </a:pPr>
            <a:r>
              <a:rPr lang="en-US" sz="2400" dirty="0">
                <a:solidFill>
                  <a:schemeClr val="tx2"/>
                </a:solidFill>
              </a:rPr>
              <a:t>You can also include hyperlinks as "attachments" by choosing </a:t>
            </a:r>
            <a:r>
              <a:rPr lang="en-US" sz="2400" b="1" dirty="0">
                <a:solidFill>
                  <a:schemeClr val="tx2"/>
                </a:solidFill>
              </a:rPr>
              <a:t>Add Link</a:t>
            </a:r>
            <a:r>
              <a:rPr lang="en-US" sz="2400" dirty="0">
                <a:solidFill>
                  <a:schemeClr val="tx2"/>
                </a:solidFill>
              </a:rPr>
              <a:t> from the </a:t>
            </a:r>
            <a:r>
              <a:rPr lang="en-US" sz="2400" b="1" dirty="0">
                <a:solidFill>
                  <a:schemeClr val="tx2"/>
                </a:solidFill>
              </a:rPr>
              <a:t>+</a:t>
            </a:r>
            <a:r>
              <a:rPr lang="en-US" sz="2400" dirty="0">
                <a:solidFill>
                  <a:schemeClr val="tx2"/>
                </a:solidFill>
              </a:rPr>
              <a:t> drop-down menu. </a:t>
            </a:r>
          </a:p>
          <a:p>
            <a:pPr marL="285750" indent="-285750">
              <a:buFont typeface="Arial" panose="020B0604020202020204" pitchFamily="34" charset="0"/>
              <a:buChar char="•"/>
            </a:pPr>
            <a:endParaRPr lang="en-US" sz="2400" dirty="0">
              <a:solidFill>
                <a:schemeClr val="tx2"/>
              </a:solidFill>
              <a:latin typeface="Calibri" panose="020F0502020204030204" pitchFamily="34" charset="0"/>
              <a:cs typeface="Calibri" panose="020F0502020204030204" pitchFamily="34"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9348788" y="1524000"/>
            <a:ext cx="771525" cy="323850"/>
          </a:xfrm>
          <a:prstGeom prst="rect">
            <a:avLst/>
          </a:prstGeom>
          <a:noFill/>
          <a:ln>
            <a:noFill/>
          </a:ln>
        </p:spPr>
      </p:pic>
      <p:pic>
        <p:nvPicPr>
          <p:cNvPr id="10" name="Picture 9" descr="Graphical user interface, application&#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4235419"/>
            <a:ext cx="1915567" cy="914400"/>
          </a:xfrm>
          <a:prstGeom prst="rect">
            <a:avLst/>
          </a:prstGeom>
          <a:noFill/>
          <a:ln>
            <a:noFill/>
          </a:ln>
        </p:spPr>
      </p:pic>
      <p:sp>
        <p:nvSpPr>
          <p:cNvPr id="2" name="Title 1">
            <a:extLst>
              <a:ext uri="{FF2B5EF4-FFF2-40B4-BE49-F238E27FC236}">
                <a16:creationId xmlns:a16="http://schemas.microsoft.com/office/drawing/2014/main" id="{3033130B-79A7-115B-18E1-B1B500BAE91A}"/>
              </a:ext>
            </a:extLst>
          </p:cNvPr>
          <p:cNvSpPr>
            <a:spLocks noGrp="1"/>
          </p:cNvSpPr>
          <p:nvPr>
            <p:ph type="title"/>
          </p:nvPr>
        </p:nvSpPr>
        <p:spPr/>
        <p:txBody>
          <a:bodyPr/>
          <a:lstStyle/>
          <a:p>
            <a:r>
              <a:rPr lang="en-US" dirty="0"/>
              <a:t>File Uploads</a:t>
            </a:r>
          </a:p>
        </p:txBody>
      </p:sp>
    </p:spTree>
    <p:extLst>
      <p:ext uri="{BB962C8B-B14F-4D97-AF65-F5344CB8AC3E}">
        <p14:creationId xmlns:p14="http://schemas.microsoft.com/office/powerpoint/2010/main" val="3974655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015F-00D8-F784-4E81-C7D231C3FAB0}"/>
              </a:ext>
            </a:extLst>
          </p:cNvPr>
          <p:cNvSpPr>
            <a:spLocks noGrp="1"/>
          </p:cNvSpPr>
          <p:nvPr>
            <p:ph type="title"/>
          </p:nvPr>
        </p:nvSpPr>
        <p:spPr/>
        <p:txBody>
          <a:bodyPr>
            <a:normAutofit fontScale="90000"/>
          </a:bodyPr>
          <a:lstStyle/>
          <a:p>
            <a:r>
              <a:rPr lang="en-US" dirty="0"/>
              <a:t>Conflict of Interest</a:t>
            </a:r>
          </a:p>
        </p:txBody>
      </p:sp>
      <p:pic>
        <p:nvPicPr>
          <p:cNvPr id="4" name="Picture 3">
            <a:extLst>
              <a:ext uri="{FF2B5EF4-FFF2-40B4-BE49-F238E27FC236}">
                <a16:creationId xmlns:a16="http://schemas.microsoft.com/office/drawing/2014/main" id="{BE25A44A-D9DC-52F1-D130-B4CB04BBB088}"/>
              </a:ext>
            </a:extLst>
          </p:cNvPr>
          <p:cNvPicPr>
            <a:picLocks noChangeAspect="1"/>
          </p:cNvPicPr>
          <p:nvPr/>
        </p:nvPicPr>
        <p:blipFill>
          <a:blip r:embed="rId2"/>
          <a:stretch>
            <a:fillRect/>
          </a:stretch>
        </p:blipFill>
        <p:spPr>
          <a:xfrm>
            <a:off x="2057400" y="1843635"/>
            <a:ext cx="8077200" cy="3170731"/>
          </a:xfrm>
          <a:prstGeom prst="rect">
            <a:avLst/>
          </a:prstGeom>
        </p:spPr>
      </p:pic>
    </p:spTree>
    <p:extLst>
      <p:ext uri="{BB962C8B-B14F-4D97-AF65-F5344CB8AC3E}">
        <p14:creationId xmlns:p14="http://schemas.microsoft.com/office/powerpoint/2010/main" val="42256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Completing a Submission</a:t>
            </a:r>
          </a:p>
        </p:txBody>
      </p:sp>
      <p:sp>
        <p:nvSpPr>
          <p:cNvPr id="6" name="Content Placeholder 5">
            <a:extLst>
              <a:ext uri="{FF2B5EF4-FFF2-40B4-BE49-F238E27FC236}">
                <a16:creationId xmlns:a16="http://schemas.microsoft.com/office/drawing/2014/main" id="{269DBEF5-8E7C-6197-9D09-2697CCA66C29}"/>
              </a:ext>
            </a:extLst>
          </p:cNvPr>
          <p:cNvSpPr>
            <a:spLocks noGrp="1"/>
          </p:cNvSpPr>
          <p:nvPr>
            <p:ph sz="quarter" idx="10"/>
          </p:nvPr>
        </p:nvSpPr>
        <p:spPr/>
        <p:txBody>
          <a:bodyPr/>
          <a:lstStyle/>
          <a:p>
            <a:r>
              <a:rPr lang="en-US" dirty="0"/>
              <a:t>Dashboard =&gt; In-draft =&gt; Complete Submission</a:t>
            </a:r>
          </a:p>
        </p:txBody>
      </p:sp>
      <p:pic>
        <p:nvPicPr>
          <p:cNvPr id="5" name="Picture 4">
            <a:extLst>
              <a:ext uri="{FF2B5EF4-FFF2-40B4-BE49-F238E27FC236}">
                <a16:creationId xmlns:a16="http://schemas.microsoft.com/office/drawing/2014/main" id="{774F9F84-3CE3-CF4E-4852-2A862A1AEFC9}"/>
              </a:ext>
            </a:extLst>
          </p:cNvPr>
          <p:cNvPicPr>
            <a:picLocks noChangeAspect="1"/>
          </p:cNvPicPr>
          <p:nvPr/>
        </p:nvPicPr>
        <p:blipFill>
          <a:blip r:embed="rId3"/>
          <a:stretch>
            <a:fillRect/>
          </a:stretch>
        </p:blipFill>
        <p:spPr>
          <a:xfrm>
            <a:off x="1524000" y="2286000"/>
            <a:ext cx="9144000" cy="3670136"/>
          </a:xfrm>
          <a:prstGeom prst="rect">
            <a:avLst/>
          </a:prstGeom>
        </p:spPr>
      </p:pic>
      <p:cxnSp>
        <p:nvCxnSpPr>
          <p:cNvPr id="8" name="Straight Arrow Connector 7">
            <a:extLst>
              <a:ext uri="{FF2B5EF4-FFF2-40B4-BE49-F238E27FC236}">
                <a16:creationId xmlns:a16="http://schemas.microsoft.com/office/drawing/2014/main" id="{DCC8FDE0-A97B-7553-D4A7-0689E52CDE3E}"/>
              </a:ext>
            </a:extLst>
          </p:cNvPr>
          <p:cNvCxnSpPr>
            <a:cxnSpLocks/>
            <a:stCxn id="9" idx="3"/>
          </p:cNvCxnSpPr>
          <p:nvPr/>
        </p:nvCxnSpPr>
        <p:spPr>
          <a:xfrm>
            <a:off x="8686800" y="4375666"/>
            <a:ext cx="1066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986E6F-C354-8FB8-8786-AFAB5A12C843}"/>
              </a:ext>
            </a:extLst>
          </p:cNvPr>
          <p:cNvSpPr txBox="1"/>
          <p:nvPr/>
        </p:nvSpPr>
        <p:spPr>
          <a:xfrm>
            <a:off x="7924800" y="4191000"/>
            <a:ext cx="762000" cy="369332"/>
          </a:xfrm>
          <a:prstGeom prst="rect">
            <a:avLst/>
          </a:prstGeom>
          <a:noFill/>
          <a:ln>
            <a:solidFill>
              <a:srgbClr val="FF0000"/>
            </a:solidFill>
          </a:ln>
        </p:spPr>
        <p:txBody>
          <a:bodyPr wrap="square" rtlCol="0">
            <a:spAutoFit/>
          </a:bodyPr>
          <a:lstStyle/>
          <a:p>
            <a:r>
              <a:rPr lang="en-US" dirty="0">
                <a:solidFill>
                  <a:srgbClr val="FF0000"/>
                </a:solidFill>
              </a:rPr>
              <a:t>CLICK</a:t>
            </a:r>
          </a:p>
        </p:txBody>
      </p:sp>
    </p:spTree>
    <p:extLst>
      <p:ext uri="{BB962C8B-B14F-4D97-AF65-F5344CB8AC3E}">
        <p14:creationId xmlns:p14="http://schemas.microsoft.com/office/powerpoint/2010/main" val="338612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a Submission</a:t>
            </a:r>
          </a:p>
        </p:txBody>
      </p:sp>
      <p:sp>
        <p:nvSpPr>
          <p:cNvPr id="3" name="Text Placeholder 2"/>
          <p:cNvSpPr>
            <a:spLocks noGrp="1"/>
          </p:cNvSpPr>
          <p:nvPr>
            <p:ph type="body" idx="4294967295"/>
          </p:nvPr>
        </p:nvSpPr>
        <p:spPr>
          <a:xfrm>
            <a:off x="1981201" y="1596018"/>
            <a:ext cx="6324600" cy="2823582"/>
          </a:xfrm>
        </p:spPr>
        <p:txBody>
          <a:bodyPr/>
          <a:lstStyle/>
          <a:p>
            <a:r>
              <a:rPr lang="en-US" sz="2400" dirty="0">
                <a:solidFill>
                  <a:schemeClr val="tx2"/>
                </a:solidFill>
              </a:rPr>
              <a:t>Once you have filled out every section of your submission, and have added all required attachments, a </a:t>
            </a:r>
            <a:r>
              <a:rPr lang="en-US" sz="2400" b="1" dirty="0">
                <a:solidFill>
                  <a:schemeClr val="tx2"/>
                </a:solidFill>
              </a:rPr>
              <a:t>Complete Submission </a:t>
            </a:r>
            <a:r>
              <a:rPr lang="en-US" sz="2400" dirty="0">
                <a:solidFill>
                  <a:schemeClr val="tx2"/>
                </a:solidFill>
              </a:rPr>
              <a:t>option appears beneath Routing within the menu on the left side of the screen.</a:t>
            </a:r>
          </a:p>
          <a:p>
            <a:r>
              <a:rPr lang="en-US" sz="2400" dirty="0">
                <a:solidFill>
                  <a:srgbClr val="1F497D"/>
                </a:solidFill>
                <a:latin typeface="Calibri"/>
              </a:rPr>
              <a:t>After clicking Complete Submission, you will be prompted to Confirm or Cancel.</a:t>
            </a:r>
            <a:endParaRPr lang="en-US" sz="2400" dirty="0"/>
          </a:p>
        </p:txBody>
      </p:sp>
      <p:pic>
        <p:nvPicPr>
          <p:cNvPr id="4" name="Picture 3"/>
          <p:cNvPicPr>
            <a:picLocks noChangeAspect="1"/>
          </p:cNvPicPr>
          <p:nvPr/>
        </p:nvPicPr>
        <p:blipFill>
          <a:blip r:embed="rId3"/>
          <a:stretch>
            <a:fillRect/>
          </a:stretch>
        </p:blipFill>
        <p:spPr>
          <a:xfrm>
            <a:off x="8322597" y="1752600"/>
            <a:ext cx="1888202" cy="2011680"/>
          </a:xfrm>
          <a:prstGeom prst="rect">
            <a:avLst/>
          </a:prstGeom>
        </p:spPr>
      </p:pic>
      <p:pic>
        <p:nvPicPr>
          <p:cNvPr id="5" name="Picture 4"/>
          <p:cNvPicPr>
            <a:picLocks noChangeAspect="1"/>
          </p:cNvPicPr>
          <p:nvPr/>
        </p:nvPicPr>
        <p:blipFill>
          <a:blip r:embed="rId4"/>
          <a:stretch>
            <a:fillRect/>
          </a:stretch>
        </p:blipFill>
        <p:spPr>
          <a:xfrm>
            <a:off x="3461222" y="4535991"/>
            <a:ext cx="5269556" cy="1451982"/>
          </a:xfrm>
          <a:prstGeom prst="rect">
            <a:avLst/>
          </a:prstGeom>
        </p:spPr>
      </p:pic>
    </p:spTree>
    <p:extLst>
      <p:ext uri="{BB962C8B-B14F-4D97-AF65-F5344CB8AC3E}">
        <p14:creationId xmlns:p14="http://schemas.microsoft.com/office/powerpoint/2010/main" val="1698931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Email</a:t>
            </a:r>
          </a:p>
        </p:txBody>
      </p:sp>
      <p:pic>
        <p:nvPicPr>
          <p:cNvPr id="7" name="Picture 6">
            <a:extLst>
              <a:ext uri="{FF2B5EF4-FFF2-40B4-BE49-F238E27FC236}">
                <a16:creationId xmlns:a16="http://schemas.microsoft.com/office/drawing/2014/main" id="{A2623BC9-2599-8130-9304-1EAEE0E4FF36}"/>
              </a:ext>
            </a:extLst>
          </p:cNvPr>
          <p:cNvPicPr>
            <a:picLocks noChangeAspect="1"/>
          </p:cNvPicPr>
          <p:nvPr/>
        </p:nvPicPr>
        <p:blipFill>
          <a:blip r:embed="rId3"/>
          <a:stretch>
            <a:fillRect/>
          </a:stretch>
        </p:blipFill>
        <p:spPr>
          <a:xfrm>
            <a:off x="2623653" y="1219200"/>
            <a:ext cx="6944694" cy="5087060"/>
          </a:xfrm>
          <a:prstGeom prst="rect">
            <a:avLst/>
          </a:prstGeom>
          <a:ln>
            <a:solidFill>
              <a:schemeClr val="tx1"/>
            </a:solidFill>
          </a:ln>
        </p:spPr>
      </p:pic>
    </p:spTree>
    <p:extLst>
      <p:ext uri="{BB962C8B-B14F-4D97-AF65-F5344CB8AC3E}">
        <p14:creationId xmlns:p14="http://schemas.microsoft.com/office/powerpoint/2010/main" val="3884424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02464C-376B-97A2-CC93-5F666C600C2A}"/>
              </a:ext>
            </a:extLst>
          </p:cNvPr>
          <p:cNvSpPr>
            <a:spLocks noGrp="1"/>
          </p:cNvSpPr>
          <p:nvPr>
            <p:ph type="title"/>
          </p:nvPr>
        </p:nvSpPr>
        <p:spPr/>
        <p:txBody>
          <a:bodyPr>
            <a:normAutofit fontScale="90000"/>
          </a:bodyPr>
          <a:lstStyle/>
          <a:p>
            <a:r>
              <a:rPr lang="en-US" dirty="0"/>
              <a:t>Certification PI Only</a:t>
            </a:r>
          </a:p>
        </p:txBody>
      </p:sp>
      <p:sp>
        <p:nvSpPr>
          <p:cNvPr id="7" name="Content Placeholder 6">
            <a:extLst>
              <a:ext uri="{FF2B5EF4-FFF2-40B4-BE49-F238E27FC236}">
                <a16:creationId xmlns:a16="http://schemas.microsoft.com/office/drawing/2014/main" id="{0D274536-70D0-4621-8816-EF5D5423DF88}"/>
              </a:ext>
            </a:extLst>
          </p:cNvPr>
          <p:cNvSpPr>
            <a:spLocks noGrp="1"/>
          </p:cNvSpPr>
          <p:nvPr>
            <p:ph sz="quarter" idx="10"/>
          </p:nvPr>
        </p:nvSpPr>
        <p:spPr>
          <a:xfrm>
            <a:off x="1981200" y="1447800"/>
            <a:ext cx="8382000" cy="4267200"/>
          </a:xfrm>
        </p:spPr>
        <p:txBody>
          <a:bodyPr>
            <a:normAutofit fontScale="92500" lnSpcReduction="10000"/>
          </a:bodyPr>
          <a:lstStyle/>
          <a:p>
            <a:r>
              <a:rPr lang="en-US" dirty="0"/>
              <a:t>Dashboard =&gt; Awaiting Authorization =&gt; Select Study =&gt; Certify</a:t>
            </a:r>
          </a:p>
          <a:p>
            <a:endParaRPr lang="en-US" dirty="0"/>
          </a:p>
          <a:p>
            <a:endParaRPr lang="en-US" dirty="0"/>
          </a:p>
          <a:p>
            <a:endParaRPr lang="en-US" dirty="0"/>
          </a:p>
          <a:p>
            <a:endParaRPr lang="en-US" dirty="0"/>
          </a:p>
          <a:p>
            <a:endParaRPr lang="en-US" dirty="0"/>
          </a:p>
          <a:p>
            <a:endParaRPr lang="en-US" dirty="0"/>
          </a:p>
          <a:p>
            <a:endParaRPr lang="en-US" dirty="0"/>
          </a:p>
          <a:p>
            <a:pPr marL="285750" indent="-285750"/>
            <a:r>
              <a:rPr lang="en-US" dirty="0"/>
              <a:t>Once the PI has certified the submission, the submission will be reviewed by the Chair and routed to the IRB office. </a:t>
            </a:r>
          </a:p>
          <a:p>
            <a:pPr marL="285750" indent="-285750"/>
            <a:r>
              <a:rPr lang="en-US" dirty="0"/>
              <a:t>The submission may be returned at any point for edits or clarification</a:t>
            </a:r>
          </a:p>
          <a:p>
            <a:endParaRPr lang="en-US" dirty="0"/>
          </a:p>
        </p:txBody>
      </p:sp>
      <p:pic>
        <p:nvPicPr>
          <p:cNvPr id="9" name="Picture 8">
            <a:extLst>
              <a:ext uri="{FF2B5EF4-FFF2-40B4-BE49-F238E27FC236}">
                <a16:creationId xmlns:a16="http://schemas.microsoft.com/office/drawing/2014/main" id="{5EE33E89-766B-9886-0A8E-A1A145B9135C}"/>
              </a:ext>
            </a:extLst>
          </p:cNvPr>
          <p:cNvPicPr>
            <a:picLocks noChangeAspect="1"/>
          </p:cNvPicPr>
          <p:nvPr/>
        </p:nvPicPr>
        <p:blipFill>
          <a:blip r:embed="rId3"/>
          <a:stretch>
            <a:fillRect/>
          </a:stretch>
        </p:blipFill>
        <p:spPr>
          <a:xfrm>
            <a:off x="2362201" y="1962410"/>
            <a:ext cx="7134763" cy="2933181"/>
          </a:xfrm>
          <a:prstGeom prst="rect">
            <a:avLst/>
          </a:prstGeom>
          <a:ln>
            <a:solidFill>
              <a:schemeClr val="tx1"/>
            </a:solidFill>
          </a:ln>
        </p:spPr>
      </p:pic>
    </p:spTree>
    <p:extLst>
      <p:ext uri="{BB962C8B-B14F-4D97-AF65-F5344CB8AC3E}">
        <p14:creationId xmlns:p14="http://schemas.microsoft.com/office/powerpoint/2010/main" val="459044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4896AF0-1467-89EE-BD62-379322ECE259}"/>
              </a:ext>
            </a:extLst>
          </p:cNvPr>
          <p:cNvGrpSpPr/>
          <p:nvPr/>
        </p:nvGrpSpPr>
        <p:grpSpPr>
          <a:xfrm>
            <a:off x="2733577" y="1087419"/>
            <a:ext cx="6317603" cy="5681666"/>
            <a:chOff x="1209576" y="1087419"/>
            <a:chExt cx="6317603" cy="5681666"/>
          </a:xfrm>
        </p:grpSpPr>
        <p:sp>
          <p:nvSpPr>
            <p:cNvPr id="64" name="Arrow: Down 63">
              <a:extLst>
                <a:ext uri="{FF2B5EF4-FFF2-40B4-BE49-F238E27FC236}">
                  <a16:creationId xmlns:a16="http://schemas.microsoft.com/office/drawing/2014/main" id="{8BAA1FA9-EDB0-330B-38E6-0FB3D831ACF8}"/>
                </a:ext>
              </a:extLst>
            </p:cNvPr>
            <p:cNvSpPr/>
            <p:nvPr/>
          </p:nvSpPr>
          <p:spPr>
            <a:xfrm>
              <a:off x="4327805" y="4466631"/>
              <a:ext cx="902495" cy="73152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YES</a:t>
              </a:r>
            </a:p>
          </p:txBody>
        </p:sp>
        <p:sp>
          <p:nvSpPr>
            <p:cNvPr id="63" name="Arrow: Down 62">
              <a:extLst>
                <a:ext uri="{FF2B5EF4-FFF2-40B4-BE49-F238E27FC236}">
                  <a16:creationId xmlns:a16="http://schemas.microsoft.com/office/drawing/2014/main" id="{56FDE65D-5827-D16A-D2E7-D382EE0C5277}"/>
                </a:ext>
              </a:extLst>
            </p:cNvPr>
            <p:cNvSpPr/>
            <p:nvPr/>
          </p:nvSpPr>
          <p:spPr>
            <a:xfrm>
              <a:off x="4313473" y="2813784"/>
              <a:ext cx="902495" cy="73152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YES</a:t>
              </a:r>
            </a:p>
          </p:txBody>
        </p:sp>
        <p:sp>
          <p:nvSpPr>
            <p:cNvPr id="3" name="Flowchart: Data 2">
              <a:extLst>
                <a:ext uri="{FF2B5EF4-FFF2-40B4-BE49-F238E27FC236}">
                  <a16:creationId xmlns:a16="http://schemas.microsoft.com/office/drawing/2014/main" id="{BE7B9659-B361-8F90-E09A-DBB621FADCDE}"/>
                </a:ext>
              </a:extLst>
            </p:cNvPr>
            <p:cNvSpPr/>
            <p:nvPr/>
          </p:nvSpPr>
          <p:spPr>
            <a:xfrm>
              <a:off x="1209576" y="2205780"/>
              <a:ext cx="1828800" cy="731520"/>
            </a:xfrm>
            <a:prstGeom prst="flowChartInputOutput">
              <a:avLst/>
            </a:prstGeom>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Return to PI for Editing</a:t>
              </a:r>
            </a:p>
          </p:txBody>
        </p:sp>
        <p:sp>
          <p:nvSpPr>
            <p:cNvPr id="7" name="Flowchart: Document 6">
              <a:extLst>
                <a:ext uri="{FF2B5EF4-FFF2-40B4-BE49-F238E27FC236}">
                  <a16:creationId xmlns:a16="http://schemas.microsoft.com/office/drawing/2014/main" id="{D77AFA35-2A3D-D80A-D38A-A50147362C89}"/>
                </a:ext>
              </a:extLst>
            </p:cNvPr>
            <p:cNvSpPr/>
            <p:nvPr/>
          </p:nvSpPr>
          <p:spPr>
            <a:xfrm>
              <a:off x="3788453" y="2205780"/>
              <a:ext cx="1828800" cy="731520"/>
            </a:xfrm>
            <a:prstGeom prst="flowChart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Primary Contact Creates Study/Enters Submission on Cayuse</a:t>
              </a:r>
            </a:p>
          </p:txBody>
        </p:sp>
        <p:cxnSp>
          <p:nvCxnSpPr>
            <p:cNvPr id="36" name="Straight Arrow Connector 35">
              <a:extLst>
                <a:ext uri="{FF2B5EF4-FFF2-40B4-BE49-F238E27FC236}">
                  <a16:creationId xmlns:a16="http://schemas.microsoft.com/office/drawing/2014/main" id="{B315709E-F1F3-F94C-D4A7-2989BE795D4F}"/>
                </a:ext>
              </a:extLst>
            </p:cNvPr>
            <p:cNvCxnSpPr>
              <a:cxnSpLocks/>
              <a:endCxn id="7" idx="1"/>
            </p:cNvCxnSpPr>
            <p:nvPr/>
          </p:nvCxnSpPr>
          <p:spPr>
            <a:xfrm>
              <a:off x="2721653" y="2559388"/>
              <a:ext cx="1066800" cy="12152"/>
            </a:xfrm>
            <a:prstGeom prst="straightConnector1">
              <a:avLst/>
            </a:prstGeom>
            <a:ln w="5715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62" name="Arrow: Down 61">
              <a:extLst>
                <a:ext uri="{FF2B5EF4-FFF2-40B4-BE49-F238E27FC236}">
                  <a16:creationId xmlns:a16="http://schemas.microsoft.com/office/drawing/2014/main" id="{CA2873F1-4B71-8696-609D-E1CF999F2626}"/>
                </a:ext>
              </a:extLst>
            </p:cNvPr>
            <p:cNvSpPr/>
            <p:nvPr/>
          </p:nvSpPr>
          <p:spPr>
            <a:xfrm>
              <a:off x="4263511" y="1636314"/>
              <a:ext cx="902495" cy="54864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YES</a:t>
              </a:r>
            </a:p>
          </p:txBody>
        </p:sp>
        <p:sp>
          <p:nvSpPr>
            <p:cNvPr id="2" name="Flowchart: Terminator 1">
              <a:extLst>
                <a:ext uri="{FF2B5EF4-FFF2-40B4-BE49-F238E27FC236}">
                  <a16:creationId xmlns:a16="http://schemas.microsoft.com/office/drawing/2014/main" id="{FD2CFC08-B105-9554-59B6-4515F6F66818}"/>
                </a:ext>
              </a:extLst>
            </p:cNvPr>
            <p:cNvSpPr/>
            <p:nvPr/>
          </p:nvSpPr>
          <p:spPr>
            <a:xfrm>
              <a:off x="3392427" y="1087419"/>
              <a:ext cx="2743200" cy="548640"/>
            </a:xfrm>
            <a:prstGeom prst="flowChartTerminato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Workgroup/Dean Approves Research Proposal</a:t>
              </a:r>
            </a:p>
          </p:txBody>
        </p:sp>
        <p:sp>
          <p:nvSpPr>
            <p:cNvPr id="66" name="Flowchart: Process 65">
              <a:extLst>
                <a:ext uri="{FF2B5EF4-FFF2-40B4-BE49-F238E27FC236}">
                  <a16:creationId xmlns:a16="http://schemas.microsoft.com/office/drawing/2014/main" id="{587D298E-8C5B-AA3A-48A4-3AD2784F07D0}"/>
                </a:ext>
              </a:extLst>
            </p:cNvPr>
            <p:cNvSpPr/>
            <p:nvPr/>
          </p:nvSpPr>
          <p:spPr>
            <a:xfrm>
              <a:off x="2025752" y="5228536"/>
              <a:ext cx="5501427" cy="457200"/>
            </a:xfrm>
            <a:prstGeom prst="flowChartProcess">
              <a:avLst/>
            </a:prstGeom>
            <a:gradFill>
              <a:gsLst>
                <a:gs pos="0">
                  <a:srgbClr val="A5D6E3">
                    <a:alpha val="0"/>
                  </a:srgbClr>
                </a:gs>
                <a:gs pos="0">
                  <a:schemeClr val="accent5">
                    <a:lumMod val="0"/>
                    <a:lumOff val="100000"/>
                  </a:schemeClr>
                </a:gs>
                <a:gs pos="100000">
                  <a:schemeClr val="accent5">
                    <a:lumMod val="10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9" name="Arrow: Right 68">
              <a:extLst>
                <a:ext uri="{FF2B5EF4-FFF2-40B4-BE49-F238E27FC236}">
                  <a16:creationId xmlns:a16="http://schemas.microsoft.com/office/drawing/2014/main" id="{B63E1FB7-C4FE-26C3-6B1E-FF8C77425667}"/>
                </a:ext>
              </a:extLst>
            </p:cNvPr>
            <p:cNvSpPr/>
            <p:nvPr/>
          </p:nvSpPr>
          <p:spPr>
            <a:xfrm>
              <a:off x="5562600" y="5869925"/>
              <a:ext cx="1371600" cy="73152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rPr>
                <a:t>Approve</a:t>
              </a:r>
            </a:p>
          </p:txBody>
        </p:sp>
        <p:grpSp>
          <p:nvGrpSpPr>
            <p:cNvPr id="67" name="Group 66">
              <a:extLst>
                <a:ext uri="{FF2B5EF4-FFF2-40B4-BE49-F238E27FC236}">
                  <a16:creationId xmlns:a16="http://schemas.microsoft.com/office/drawing/2014/main" id="{4ACE0695-7138-4BD6-55C3-EE36AD535DAD}"/>
                </a:ext>
              </a:extLst>
            </p:cNvPr>
            <p:cNvGrpSpPr/>
            <p:nvPr/>
          </p:nvGrpSpPr>
          <p:grpSpPr>
            <a:xfrm>
              <a:off x="2021144" y="5211987"/>
              <a:ext cx="5486400" cy="457200"/>
              <a:chOff x="1905000" y="4970918"/>
              <a:chExt cx="5486400" cy="457200"/>
            </a:xfrm>
            <a:gradFill>
              <a:gsLst>
                <a:gs pos="0">
                  <a:srgbClr val="A5D6E3">
                    <a:alpha val="0"/>
                  </a:srgbClr>
                </a:gs>
                <a:gs pos="0">
                  <a:schemeClr val="accent5">
                    <a:lumMod val="0"/>
                    <a:lumOff val="100000"/>
                  </a:schemeClr>
                </a:gs>
                <a:gs pos="100000">
                  <a:schemeClr val="accent5">
                    <a:lumMod val="100000"/>
                  </a:schemeClr>
                </a:gs>
              </a:gsLst>
              <a:lin ang="10800000" scaled="0"/>
            </a:gradFill>
          </p:grpSpPr>
          <p:sp>
            <p:nvSpPr>
              <p:cNvPr id="9" name="Flowchart: Process 8">
                <a:extLst>
                  <a:ext uri="{FF2B5EF4-FFF2-40B4-BE49-F238E27FC236}">
                    <a16:creationId xmlns:a16="http://schemas.microsoft.com/office/drawing/2014/main" id="{6BDFCFBD-EB4A-A531-2B58-B06B1324C625}"/>
                  </a:ext>
                </a:extLst>
              </p:cNvPr>
              <p:cNvSpPr/>
              <p:nvPr/>
            </p:nvSpPr>
            <p:spPr>
              <a:xfrm>
                <a:off x="1905000" y="4970918"/>
                <a:ext cx="1828800" cy="457200"/>
              </a:xfrm>
              <a:prstGeom prst="flowChartProcess">
                <a:avLst/>
              </a:prstGeom>
              <a:grp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chemeClr val="tx1"/>
                    </a:solidFill>
                  </a:rPr>
                  <a:t>Full Board</a:t>
                </a:r>
              </a:p>
            </p:txBody>
          </p:sp>
          <p:sp>
            <p:nvSpPr>
              <p:cNvPr id="16" name="Flowchart: Process 15">
                <a:extLst>
                  <a:ext uri="{FF2B5EF4-FFF2-40B4-BE49-F238E27FC236}">
                    <a16:creationId xmlns:a16="http://schemas.microsoft.com/office/drawing/2014/main" id="{FB26A9F1-5CAA-CFD1-1AC0-F978D76ADEFD}"/>
                  </a:ext>
                </a:extLst>
              </p:cNvPr>
              <p:cNvSpPr/>
              <p:nvPr/>
            </p:nvSpPr>
            <p:spPr>
              <a:xfrm>
                <a:off x="3733800" y="4970918"/>
                <a:ext cx="1828800" cy="457200"/>
              </a:xfrm>
              <a:prstGeom prst="flowChartProcess">
                <a:avLst/>
              </a:prstGeom>
              <a:grp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chemeClr val="tx1"/>
                    </a:solidFill>
                  </a:rPr>
                  <a:t>Expedited</a:t>
                </a:r>
              </a:p>
            </p:txBody>
          </p:sp>
          <p:sp>
            <p:nvSpPr>
              <p:cNvPr id="17" name="Flowchart: Process 16">
                <a:extLst>
                  <a:ext uri="{FF2B5EF4-FFF2-40B4-BE49-F238E27FC236}">
                    <a16:creationId xmlns:a16="http://schemas.microsoft.com/office/drawing/2014/main" id="{FF07A266-02FD-043B-DB68-61F4A78D7033}"/>
                  </a:ext>
                </a:extLst>
              </p:cNvPr>
              <p:cNvSpPr/>
              <p:nvPr/>
            </p:nvSpPr>
            <p:spPr>
              <a:xfrm>
                <a:off x="5562600" y="4970918"/>
                <a:ext cx="1828800" cy="457200"/>
              </a:xfrm>
              <a:prstGeom prst="flowChartProcess">
                <a:avLst/>
              </a:prstGeom>
              <a:grp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chemeClr val="tx1"/>
                    </a:solidFill>
                  </a:rPr>
                  <a:t>Exempt</a:t>
                </a:r>
              </a:p>
            </p:txBody>
          </p:sp>
        </p:grpSp>
        <p:sp>
          <p:nvSpPr>
            <p:cNvPr id="71" name="Freeform: Shape 70">
              <a:extLst>
                <a:ext uri="{FF2B5EF4-FFF2-40B4-BE49-F238E27FC236}">
                  <a16:creationId xmlns:a16="http://schemas.microsoft.com/office/drawing/2014/main" id="{B5DFB347-2D6D-7DD2-7ACB-8BEB03FC52A5}"/>
                </a:ext>
              </a:extLst>
            </p:cNvPr>
            <p:cNvSpPr/>
            <p:nvPr/>
          </p:nvSpPr>
          <p:spPr>
            <a:xfrm>
              <a:off x="1658571" y="2925149"/>
              <a:ext cx="2358484" cy="3327274"/>
            </a:xfrm>
            <a:custGeom>
              <a:avLst/>
              <a:gdLst>
                <a:gd name="connsiteX0" fmla="*/ 2219093 w 2219093"/>
                <a:gd name="connsiteY0" fmla="*/ 3044283 h 3044283"/>
                <a:gd name="connsiteX1" fmla="*/ 0 w 2219093"/>
                <a:gd name="connsiteY1" fmla="*/ 3010829 h 3044283"/>
                <a:gd name="connsiteX2" fmla="*/ 0 w 2219093"/>
                <a:gd name="connsiteY2" fmla="*/ 0 h 3044283"/>
              </a:gdLst>
              <a:ahLst/>
              <a:cxnLst>
                <a:cxn ang="0">
                  <a:pos x="connsiteX0" y="connsiteY0"/>
                </a:cxn>
                <a:cxn ang="0">
                  <a:pos x="connsiteX1" y="connsiteY1"/>
                </a:cxn>
                <a:cxn ang="0">
                  <a:pos x="connsiteX2" y="connsiteY2"/>
                </a:cxn>
              </a:cxnLst>
              <a:rect l="l" t="t" r="r" b="b"/>
              <a:pathLst>
                <a:path w="2219093" h="3044283">
                  <a:moveTo>
                    <a:pt x="2219093" y="3044283"/>
                  </a:moveTo>
                  <a:lnTo>
                    <a:pt x="0" y="3010829"/>
                  </a:lnTo>
                  <a:lnTo>
                    <a:pt x="0" y="0"/>
                  </a:ln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4" name="Freeform: Shape 73">
              <a:extLst>
                <a:ext uri="{FF2B5EF4-FFF2-40B4-BE49-F238E27FC236}">
                  <a16:creationId xmlns:a16="http://schemas.microsoft.com/office/drawing/2014/main" id="{53F2DF55-FEA5-CB7B-688B-2D34AE3734ED}"/>
                </a:ext>
              </a:extLst>
            </p:cNvPr>
            <p:cNvSpPr/>
            <p:nvPr/>
          </p:nvSpPr>
          <p:spPr>
            <a:xfrm>
              <a:off x="2057400" y="2947205"/>
              <a:ext cx="2219093" cy="1146476"/>
            </a:xfrm>
            <a:custGeom>
              <a:avLst/>
              <a:gdLst>
                <a:gd name="connsiteX0" fmla="*/ 2219093 w 2219093"/>
                <a:gd name="connsiteY0" fmla="*/ 3044283 h 3044283"/>
                <a:gd name="connsiteX1" fmla="*/ 0 w 2219093"/>
                <a:gd name="connsiteY1" fmla="*/ 3010829 h 3044283"/>
                <a:gd name="connsiteX2" fmla="*/ 0 w 2219093"/>
                <a:gd name="connsiteY2" fmla="*/ 0 h 3044283"/>
              </a:gdLst>
              <a:ahLst/>
              <a:cxnLst>
                <a:cxn ang="0">
                  <a:pos x="connsiteX0" y="connsiteY0"/>
                </a:cxn>
                <a:cxn ang="0">
                  <a:pos x="connsiteX1" y="connsiteY1"/>
                </a:cxn>
                <a:cxn ang="0">
                  <a:pos x="connsiteX2" y="connsiteY2"/>
                </a:cxn>
              </a:cxnLst>
              <a:rect l="l" t="t" r="r" b="b"/>
              <a:pathLst>
                <a:path w="2219093" h="3044283">
                  <a:moveTo>
                    <a:pt x="2219093" y="3044283"/>
                  </a:moveTo>
                  <a:lnTo>
                    <a:pt x="0" y="3010829"/>
                  </a:lnTo>
                  <a:lnTo>
                    <a:pt x="0" y="0"/>
                  </a:ln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TextBox 37">
              <a:extLst>
                <a:ext uri="{FF2B5EF4-FFF2-40B4-BE49-F238E27FC236}">
                  <a16:creationId xmlns:a16="http://schemas.microsoft.com/office/drawing/2014/main" id="{D145D5D4-7171-6EEA-EF78-403B988CFB04}"/>
                </a:ext>
              </a:extLst>
            </p:cNvPr>
            <p:cNvSpPr txBox="1"/>
            <p:nvPr/>
          </p:nvSpPr>
          <p:spPr>
            <a:xfrm>
              <a:off x="1321122" y="3400778"/>
              <a:ext cx="1081351" cy="307777"/>
            </a:xfrm>
            <a:prstGeom prst="rect">
              <a:avLst/>
            </a:prstGeom>
            <a:solidFill>
              <a:schemeClr val="bg1"/>
            </a:solidFill>
            <a:ln>
              <a:noFill/>
            </a:ln>
          </p:spPr>
          <p:txBody>
            <a:bodyPr wrap="square" rtlCol="0">
              <a:spAutoFit/>
            </a:bodyPr>
            <a:lstStyle/>
            <a:p>
              <a:pPr algn="ctr"/>
              <a:r>
                <a:rPr lang="en-US" sz="1400" dirty="0"/>
                <a:t>Questions?</a:t>
              </a:r>
            </a:p>
          </p:txBody>
        </p:sp>
        <p:sp>
          <p:nvSpPr>
            <p:cNvPr id="8" name="Flowchart: Decision 7">
              <a:extLst>
                <a:ext uri="{FF2B5EF4-FFF2-40B4-BE49-F238E27FC236}">
                  <a16:creationId xmlns:a16="http://schemas.microsoft.com/office/drawing/2014/main" id="{773676F5-C094-C7A8-0B87-C2C9D1F30669}"/>
                </a:ext>
              </a:extLst>
            </p:cNvPr>
            <p:cNvSpPr/>
            <p:nvPr/>
          </p:nvSpPr>
          <p:spPr>
            <a:xfrm>
              <a:off x="3751842" y="3539278"/>
              <a:ext cx="2103120" cy="1066800"/>
            </a:xfrm>
            <a:prstGeom prst="flowChartDecision">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chemeClr val="bg1"/>
                  </a:solidFill>
                </a:rPr>
                <a:t>IRB Analyst: Ready for Review?</a:t>
              </a:r>
            </a:p>
          </p:txBody>
        </p:sp>
        <p:sp>
          <p:nvSpPr>
            <p:cNvPr id="65" name="Flowchart: Decision 64">
              <a:extLst>
                <a:ext uri="{FF2B5EF4-FFF2-40B4-BE49-F238E27FC236}">
                  <a16:creationId xmlns:a16="http://schemas.microsoft.com/office/drawing/2014/main" id="{8542D5B2-DE3F-D08C-03D6-385B823DAA76}"/>
                </a:ext>
              </a:extLst>
            </p:cNvPr>
            <p:cNvSpPr/>
            <p:nvPr/>
          </p:nvSpPr>
          <p:spPr>
            <a:xfrm>
              <a:off x="3764280" y="5702285"/>
              <a:ext cx="2103120" cy="1066800"/>
            </a:xfrm>
            <a:prstGeom prst="flowChartDecision">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chemeClr val="bg1"/>
                  </a:solidFill>
                </a:rPr>
                <a:t>IRB Review</a:t>
              </a:r>
            </a:p>
          </p:txBody>
        </p:sp>
      </p:grpSp>
      <p:sp>
        <p:nvSpPr>
          <p:cNvPr id="75" name="Title 74">
            <a:extLst>
              <a:ext uri="{FF2B5EF4-FFF2-40B4-BE49-F238E27FC236}">
                <a16:creationId xmlns:a16="http://schemas.microsoft.com/office/drawing/2014/main" id="{BA3B1BD5-A75B-A6C0-EDC2-F4C5AFF5D3D0}"/>
              </a:ext>
            </a:extLst>
          </p:cNvPr>
          <p:cNvSpPr>
            <a:spLocks noGrp="1"/>
          </p:cNvSpPr>
          <p:nvPr>
            <p:ph type="title"/>
          </p:nvPr>
        </p:nvSpPr>
        <p:spPr/>
        <p:txBody>
          <a:bodyPr/>
          <a:lstStyle/>
          <a:p>
            <a:r>
              <a:rPr lang="en-US" dirty="0"/>
              <a:t>IRB Submission Workflow</a:t>
            </a:r>
          </a:p>
        </p:txBody>
      </p:sp>
    </p:spTree>
    <p:extLst>
      <p:ext uri="{BB962C8B-B14F-4D97-AF65-F5344CB8AC3E}">
        <p14:creationId xmlns:p14="http://schemas.microsoft.com/office/powerpoint/2010/main" val="1703778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Reopening Your Submission</a:t>
            </a:r>
          </a:p>
        </p:txBody>
      </p:sp>
      <p:sp>
        <p:nvSpPr>
          <p:cNvPr id="3" name="Text Placeholder 2"/>
          <p:cNvSpPr>
            <a:spLocks noGrp="1"/>
          </p:cNvSpPr>
          <p:nvPr>
            <p:ph sz="quarter" idx="10"/>
          </p:nvPr>
        </p:nvSpPr>
        <p:spPr>
          <a:xfrm>
            <a:off x="1981200" y="1466850"/>
            <a:ext cx="8229600" cy="4267200"/>
          </a:xfrm>
        </p:spPr>
        <p:txBody>
          <a:bodyPr/>
          <a:lstStyle/>
          <a:p>
            <a:pPr marL="285750" indent="-285750"/>
            <a:r>
              <a:rPr lang="en-US" sz="1800" dirty="0"/>
              <a:t>To reopen the submission and make edits, click on the                    button within Submission Details.</a:t>
            </a:r>
          </a:p>
        </p:txBody>
      </p:sp>
      <p:pic>
        <p:nvPicPr>
          <p:cNvPr id="4" name="Picture 3"/>
          <p:cNvPicPr>
            <a:picLocks noChangeAspect="1"/>
          </p:cNvPicPr>
          <p:nvPr/>
        </p:nvPicPr>
        <p:blipFill>
          <a:blip r:embed="rId2"/>
          <a:stretch>
            <a:fillRect/>
          </a:stretch>
        </p:blipFill>
        <p:spPr>
          <a:xfrm>
            <a:off x="7467600" y="1447801"/>
            <a:ext cx="877900" cy="359695"/>
          </a:xfrm>
          <a:prstGeom prst="rect">
            <a:avLst/>
          </a:prstGeom>
        </p:spPr>
      </p:pic>
    </p:spTree>
    <p:extLst>
      <p:ext uri="{BB962C8B-B14F-4D97-AF65-F5344CB8AC3E}">
        <p14:creationId xmlns:p14="http://schemas.microsoft.com/office/powerpoint/2010/main" val="4170287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Address Comments</a:t>
            </a:r>
          </a:p>
        </p:txBody>
      </p:sp>
      <p:sp>
        <p:nvSpPr>
          <p:cNvPr id="3" name="Text Placeholder 2"/>
          <p:cNvSpPr>
            <a:spLocks noGrp="1"/>
          </p:cNvSpPr>
          <p:nvPr>
            <p:ph type="body" idx="4294967295"/>
          </p:nvPr>
        </p:nvSpPr>
        <p:spPr>
          <a:xfrm>
            <a:off x="1981200" y="1555750"/>
            <a:ext cx="8305800" cy="1797050"/>
          </a:xfrm>
        </p:spPr>
        <p:txBody>
          <a:bodyPr>
            <a:normAutofit lnSpcReduction="10000"/>
          </a:bodyPr>
          <a:lstStyle/>
          <a:p>
            <a:r>
              <a:rPr lang="en-US" sz="2400" dirty="0">
                <a:solidFill>
                  <a:schemeClr val="tx2"/>
                </a:solidFill>
              </a:rPr>
              <a:t>Sections with unresolved comments have a comment bubble icon indicating the total number of unresolved comments in that section.</a:t>
            </a:r>
          </a:p>
          <a:p>
            <a:r>
              <a:rPr lang="en-US" sz="2400" dirty="0">
                <a:solidFill>
                  <a:schemeClr val="tx2"/>
                </a:solidFill>
              </a:rPr>
              <a:t>Click on the section to see which questions have a comment attached.</a:t>
            </a:r>
          </a:p>
        </p:txBody>
      </p:sp>
      <p:pic>
        <p:nvPicPr>
          <p:cNvPr id="4" name="Picture 3"/>
          <p:cNvPicPr>
            <a:picLocks noChangeAspect="1"/>
          </p:cNvPicPr>
          <p:nvPr/>
        </p:nvPicPr>
        <p:blipFill>
          <a:blip r:embed="rId3"/>
          <a:stretch>
            <a:fillRect/>
          </a:stretch>
        </p:blipFill>
        <p:spPr>
          <a:xfrm>
            <a:off x="4717905" y="3657600"/>
            <a:ext cx="2756190" cy="2560320"/>
          </a:xfrm>
          <a:prstGeom prst="rect">
            <a:avLst/>
          </a:prstGeom>
        </p:spPr>
      </p:pic>
    </p:spTree>
    <p:extLst>
      <p:ext uri="{BB962C8B-B14F-4D97-AF65-F5344CB8AC3E}">
        <p14:creationId xmlns:p14="http://schemas.microsoft.com/office/powerpoint/2010/main" val="149765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81800" y="304800"/>
            <a:ext cx="2755392" cy="609600"/>
          </a:xfrm>
          <a:prstGeom prst="rect">
            <a:avLst/>
          </a:prstGeom>
        </p:spPr>
      </p:pic>
      <p:sp>
        <p:nvSpPr>
          <p:cNvPr id="4" name="TextBox 3"/>
          <p:cNvSpPr txBox="1"/>
          <p:nvPr/>
        </p:nvSpPr>
        <p:spPr>
          <a:xfrm>
            <a:off x="2247900" y="1630364"/>
            <a:ext cx="80391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rPr>
              <a:t>Cayuse Human Ethics is an IRB submission and document management system used by KHSC IRB.</a:t>
            </a:r>
          </a:p>
          <a:p>
            <a:pPr marL="285750"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Cayuse provides users with an interactive web application.</a:t>
            </a:r>
          </a:p>
          <a:p>
            <a:pPr marL="285750"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As you answer questions, new sections relevant to the research being conducted will appear.</a:t>
            </a:r>
          </a:p>
          <a:p>
            <a:pPr marL="742950" lvl="1"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Skip logic</a:t>
            </a:r>
          </a:p>
          <a:p>
            <a:pPr marL="742950" lvl="1"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Branch logic</a:t>
            </a:r>
          </a:p>
          <a:p>
            <a:pPr marL="285750"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You do not have to finish the application in one sitting – all information can be saved.</a:t>
            </a:r>
          </a:p>
          <a:p>
            <a:pPr marL="285750" indent="-285750">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It’s a good idea to save frequently. The                 button is in the upper right corner.</a:t>
            </a:r>
          </a:p>
          <a:p>
            <a:pPr marL="285750" indent="-285750">
              <a:buFont typeface="Arial" panose="020B0604020202020204" pitchFamily="34" charset="0"/>
              <a:buChar char="•"/>
            </a:pPr>
            <a:endParaRPr lang="en-US" sz="2400" dirty="0">
              <a:solidFill>
                <a:schemeClr val="tx2"/>
              </a:solidFill>
            </a:endParaRPr>
          </a:p>
        </p:txBody>
      </p:sp>
      <p:sp>
        <p:nvSpPr>
          <p:cNvPr id="6" name="Title 5">
            <a:extLst>
              <a:ext uri="{FF2B5EF4-FFF2-40B4-BE49-F238E27FC236}">
                <a16:creationId xmlns:a16="http://schemas.microsoft.com/office/drawing/2014/main" id="{361EC67A-8474-DC56-1098-53941E80A32E}"/>
              </a:ext>
            </a:extLst>
          </p:cNvPr>
          <p:cNvSpPr txBox="1">
            <a:spLocks noGrp="1"/>
          </p:cNvSpPr>
          <p:nvPr>
            <p:ph type="title"/>
          </p:nvPr>
        </p:nvSpPr>
        <p:spPr>
          <a:xfrm>
            <a:off x="2057400" y="692892"/>
            <a:ext cx="7886700" cy="549381"/>
          </a:xfrm>
          <a:prstGeom prst="rect">
            <a:avLst/>
          </a:prstGeom>
          <a:noFill/>
        </p:spPr>
        <p:txBody>
          <a:bodyPr wrap="square" rtlCol="0">
            <a:spAutoFit/>
          </a:bodyPr>
          <a:lstStyle/>
          <a:p>
            <a:r>
              <a:rPr lang="en-US" sz="3300" b="1" dirty="0">
                <a:latin typeface="Calibri" panose="020F0502020204030204" pitchFamily="34" charset="0"/>
                <a:cs typeface="Calibri" panose="020F0502020204030204" pitchFamily="34" charset="0"/>
              </a:rPr>
              <a:t>About Cayuse</a:t>
            </a:r>
          </a:p>
        </p:txBody>
      </p:sp>
      <p:pic>
        <p:nvPicPr>
          <p:cNvPr id="7" name="Picture 6">
            <a:extLst>
              <a:ext uri="{FF2B5EF4-FFF2-40B4-BE49-F238E27FC236}">
                <a16:creationId xmlns:a16="http://schemas.microsoft.com/office/drawing/2014/main" id="{E53699FF-17A0-D3A4-CDE4-D6FAB5A26343}"/>
              </a:ext>
            </a:extLst>
          </p:cNvPr>
          <p:cNvPicPr>
            <a:picLocks noChangeAspect="1"/>
          </p:cNvPicPr>
          <p:nvPr/>
        </p:nvPicPr>
        <p:blipFill>
          <a:blip r:embed="rId4"/>
          <a:stretch>
            <a:fillRect/>
          </a:stretch>
        </p:blipFill>
        <p:spPr>
          <a:xfrm>
            <a:off x="7467600" y="4953001"/>
            <a:ext cx="951058" cy="37798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C57D8C-7C63-ED7A-AD76-191814D49C58}"/>
              </a:ext>
            </a:extLst>
          </p:cNvPr>
          <p:cNvSpPr>
            <a:spLocks noGrp="1"/>
          </p:cNvSpPr>
          <p:nvPr>
            <p:ph type="title"/>
          </p:nvPr>
        </p:nvSpPr>
        <p:spPr/>
        <p:txBody>
          <a:bodyPr/>
          <a:lstStyle/>
          <a:p>
            <a:r>
              <a:rPr lang="en-US" dirty="0"/>
              <a:t>Viewing Comments</a:t>
            </a:r>
          </a:p>
        </p:txBody>
      </p:sp>
      <p:sp>
        <p:nvSpPr>
          <p:cNvPr id="3" name="Text Placeholder 2"/>
          <p:cNvSpPr>
            <a:spLocks noGrp="1"/>
          </p:cNvSpPr>
          <p:nvPr>
            <p:ph type="body" idx="4294967295"/>
          </p:nvPr>
        </p:nvSpPr>
        <p:spPr>
          <a:xfrm>
            <a:off x="1981200" y="1726248"/>
            <a:ext cx="5562600" cy="1477328"/>
          </a:xfrm>
        </p:spPr>
        <p:txBody>
          <a:bodyPr/>
          <a:lstStyle/>
          <a:p>
            <a:pPr marL="285750" indent="-285750"/>
            <a:r>
              <a:rPr lang="en-US" sz="2400" dirty="0"/>
              <a:t>Click on the numbered comment bubble to view the unaddressed comments associated with each question. </a:t>
            </a:r>
          </a:p>
          <a:p>
            <a:endParaRPr lang="en-US" dirty="0"/>
          </a:p>
        </p:txBody>
      </p:sp>
      <p:pic>
        <p:nvPicPr>
          <p:cNvPr id="4" name="Picture 3" descr="Graphical user interface, application&#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2118" y="1524001"/>
            <a:ext cx="2377440" cy="1777163"/>
          </a:xfrm>
          <a:prstGeom prst="rect">
            <a:avLst/>
          </a:prstGeom>
          <a:noFill/>
          <a:ln>
            <a:noFill/>
          </a:ln>
        </p:spPr>
      </p:pic>
      <p:pic>
        <p:nvPicPr>
          <p:cNvPr id="6" name="Picture 5"/>
          <p:cNvPicPr>
            <a:picLocks noChangeAspect="1"/>
          </p:cNvPicPr>
          <p:nvPr/>
        </p:nvPicPr>
        <p:blipFill>
          <a:blip r:embed="rId4"/>
          <a:stretch>
            <a:fillRect/>
          </a:stretch>
        </p:blipFill>
        <p:spPr>
          <a:xfrm>
            <a:off x="2668563" y="3505200"/>
            <a:ext cx="3351236" cy="2011680"/>
          </a:xfrm>
          <a:prstGeom prst="rect">
            <a:avLst/>
          </a:prstGeom>
        </p:spPr>
      </p:pic>
      <p:sp>
        <p:nvSpPr>
          <p:cNvPr id="7" name="TextBox 6">
            <a:extLst>
              <a:ext uri="{FF2B5EF4-FFF2-40B4-BE49-F238E27FC236}">
                <a16:creationId xmlns:a16="http://schemas.microsoft.com/office/drawing/2014/main" id="{C8407260-0388-4AF1-A760-2DF8F83C292B}"/>
              </a:ext>
            </a:extLst>
          </p:cNvPr>
          <p:cNvSpPr txBox="1"/>
          <p:nvPr/>
        </p:nvSpPr>
        <p:spPr>
          <a:xfrm>
            <a:off x="6553201" y="3963352"/>
            <a:ext cx="2970237"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1F497D"/>
              </a:solidFill>
              <a:latin typeface="Calibri"/>
            </a:endParaRPr>
          </a:p>
          <a:p>
            <a:r>
              <a:rPr lang="en-US" dirty="0">
                <a:solidFill>
                  <a:srgbClr val="1F497D"/>
                </a:solidFill>
                <a:latin typeface="Calibri"/>
              </a:rPr>
              <a:t>If applicable:</a:t>
            </a:r>
          </a:p>
          <a:p>
            <a:pPr marL="285750" indent="-285750">
              <a:buFont typeface="Arial" panose="020B0604020202020204" pitchFamily="34" charset="0"/>
              <a:buChar char="•"/>
            </a:pPr>
            <a:r>
              <a:rPr lang="en-US" dirty="0">
                <a:solidFill>
                  <a:srgbClr val="1F497D"/>
                </a:solidFill>
                <a:latin typeface="Calibri"/>
              </a:rPr>
              <a:t>Click Reply. </a:t>
            </a:r>
          </a:p>
          <a:p>
            <a:pPr marL="285750" indent="-285750">
              <a:buFont typeface="Arial" panose="020B0604020202020204" pitchFamily="34" charset="0"/>
              <a:buChar char="•"/>
            </a:pPr>
            <a:r>
              <a:rPr lang="en-US" dirty="0">
                <a:solidFill>
                  <a:srgbClr val="1F497D"/>
                </a:solidFill>
                <a:latin typeface="Calibri"/>
              </a:rPr>
              <a:t>Enter your comment. </a:t>
            </a:r>
          </a:p>
          <a:p>
            <a:pPr marL="285750" indent="-285750">
              <a:buFont typeface="Arial" panose="020B0604020202020204" pitchFamily="34" charset="0"/>
              <a:buChar char="•"/>
            </a:pPr>
            <a:r>
              <a:rPr lang="en-US" dirty="0">
                <a:solidFill>
                  <a:srgbClr val="1F497D"/>
                </a:solidFill>
                <a:latin typeface="Calibri"/>
              </a:rPr>
              <a:t>Click Save.</a:t>
            </a:r>
            <a:endParaRPr lang="en-US" dirty="0"/>
          </a:p>
        </p:txBody>
      </p:sp>
    </p:spTree>
    <p:extLst>
      <p:ext uri="{BB962C8B-B14F-4D97-AF65-F5344CB8AC3E}">
        <p14:creationId xmlns:p14="http://schemas.microsoft.com/office/powerpoint/2010/main" val="2017176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Address Comments</a:t>
            </a:r>
          </a:p>
        </p:txBody>
      </p:sp>
      <p:sp>
        <p:nvSpPr>
          <p:cNvPr id="3" name="Text Placeholder 2"/>
          <p:cNvSpPr>
            <a:spLocks noGrp="1"/>
          </p:cNvSpPr>
          <p:nvPr>
            <p:ph type="body" idx="4294967295"/>
          </p:nvPr>
        </p:nvSpPr>
        <p:spPr>
          <a:xfrm>
            <a:off x="1981200" y="1610736"/>
            <a:ext cx="8305800" cy="1108075"/>
          </a:xfrm>
        </p:spPr>
        <p:txBody>
          <a:bodyPr>
            <a:normAutofit fontScale="25000" lnSpcReduction="20000"/>
          </a:bodyPr>
          <a:lstStyle/>
          <a:p>
            <a:pPr marL="285750" indent="-285750"/>
            <a:r>
              <a:rPr lang="en-US" sz="2400" dirty="0">
                <a:solidFill>
                  <a:schemeClr val="tx2"/>
                </a:solidFill>
              </a:rPr>
              <a:t>Once you have resolved an issue, change the status drop-down </a:t>
            </a:r>
          </a:p>
          <a:p>
            <a:r>
              <a:rPr lang="en-US" sz="2400" dirty="0">
                <a:solidFill>
                  <a:schemeClr val="tx2"/>
                </a:solidFill>
              </a:rPr>
              <a:t>      from                           to                         .    </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r>
              <a:rPr lang="en-US" sz="2000" dirty="0">
                <a:solidFill>
                  <a:schemeClr val="tx2"/>
                </a:solidFill>
              </a:rPr>
              <a:t>You must mark all comments as addressed before the submission can be completed.</a:t>
            </a:r>
          </a:p>
          <a:p>
            <a:r>
              <a:rPr lang="en-US" sz="2000" dirty="0">
                <a:solidFill>
                  <a:schemeClr val="tx2"/>
                </a:solidFill>
              </a:rPr>
              <a:t>Once all comments on the submission have been addressed and the submission has been completed, the PI will need to re-certify the submission to return it to the IRB office.</a:t>
            </a:r>
            <a:r>
              <a:rPr lang="en-US" sz="2400" dirty="0">
                <a:solidFill>
                  <a:schemeClr val="tx2"/>
                </a:solidFill>
              </a:rPr>
              <a:t>              </a:t>
            </a:r>
          </a:p>
          <a:p>
            <a:pPr marL="285750" indent="-285750"/>
            <a:endParaRPr lang="en-US" sz="2400" dirty="0">
              <a:solidFill>
                <a:schemeClr val="tx2"/>
              </a:solidFill>
            </a:endParaRPr>
          </a:p>
          <a:p>
            <a:pPr marL="0" indent="0">
              <a:buNone/>
            </a:pPr>
            <a:r>
              <a:rPr lang="en-US" sz="2400" dirty="0">
                <a:solidFill>
                  <a:schemeClr val="tx2"/>
                </a:solidFill>
              </a:rPr>
              <a:t>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487930" y="2097751"/>
            <a:ext cx="1295400" cy="277998"/>
          </a:xfrm>
          <a:prstGeom prst="rect">
            <a:avLst/>
          </a:prstGeom>
          <a:noFill/>
          <a:ln>
            <a:noFill/>
          </a:ln>
        </p:spPr>
      </p:pic>
      <p:pic>
        <p:nvPicPr>
          <p:cNvPr id="5" name="Picture 4"/>
          <p:cNvPicPr>
            <a:picLocks noChangeAspect="1"/>
          </p:cNvPicPr>
          <p:nvPr/>
        </p:nvPicPr>
        <p:blipFill>
          <a:blip r:embed="rId3"/>
          <a:stretch>
            <a:fillRect/>
          </a:stretch>
        </p:blipFill>
        <p:spPr>
          <a:xfrm>
            <a:off x="5486638" y="2097752"/>
            <a:ext cx="1294924" cy="312819"/>
          </a:xfrm>
          <a:prstGeom prst="rect">
            <a:avLst/>
          </a:prstGeom>
        </p:spPr>
      </p:pic>
      <p:pic>
        <p:nvPicPr>
          <p:cNvPr id="6" name="Picture 5"/>
          <p:cNvPicPr>
            <a:picLocks noChangeAspect="1"/>
          </p:cNvPicPr>
          <p:nvPr/>
        </p:nvPicPr>
        <p:blipFill>
          <a:blip r:embed="rId4"/>
          <a:stretch>
            <a:fillRect/>
          </a:stretch>
        </p:blipFill>
        <p:spPr>
          <a:xfrm>
            <a:off x="4811906" y="2819282"/>
            <a:ext cx="2365453" cy="1371719"/>
          </a:xfrm>
          <a:prstGeom prst="rect">
            <a:avLst/>
          </a:prstGeom>
        </p:spPr>
      </p:pic>
    </p:spTree>
    <p:extLst>
      <p:ext uri="{BB962C8B-B14F-4D97-AF65-F5344CB8AC3E}">
        <p14:creationId xmlns:p14="http://schemas.microsoft.com/office/powerpoint/2010/main" val="2748526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Help</a:t>
            </a:r>
          </a:p>
        </p:txBody>
      </p:sp>
      <p:graphicFrame>
        <p:nvGraphicFramePr>
          <p:cNvPr id="4" name="Table 3"/>
          <p:cNvGraphicFramePr>
            <a:graphicFrameLocks noGrp="1"/>
          </p:cNvGraphicFramePr>
          <p:nvPr/>
        </p:nvGraphicFramePr>
        <p:xfrm>
          <a:off x="2703514" y="1828800"/>
          <a:ext cx="6784975" cy="3886200"/>
        </p:xfrm>
        <a:graphic>
          <a:graphicData uri="http://schemas.openxmlformats.org/drawingml/2006/table">
            <a:tbl>
              <a:tblPr/>
              <a:tblGrid>
                <a:gridCol w="6784975">
                  <a:extLst>
                    <a:ext uri="{9D8B030D-6E8A-4147-A177-3AD203B41FA5}">
                      <a16:colId xmlns:a16="http://schemas.microsoft.com/office/drawing/2014/main" val="1562684844"/>
                    </a:ext>
                  </a:extLst>
                </a:gridCol>
              </a:tblGrid>
              <a:tr h="3886200">
                <a:tc>
                  <a:txBody>
                    <a:bodyPr/>
                    <a:lstStyle/>
                    <a:p>
                      <a:pPr marL="285750" indent="-285750">
                        <a:buFont typeface="Arial" panose="020B0604020202020204" pitchFamily="34" charset="0"/>
                        <a:buChar char="•"/>
                      </a:pPr>
                      <a:r>
                        <a:rPr lang="en-US" sz="1800" b="1" dirty="0">
                          <a:solidFill>
                            <a:schemeClr val="tx2"/>
                          </a:solidFill>
                          <a:effectLst/>
                        </a:rPr>
                        <a:t>Help Text</a:t>
                      </a:r>
                    </a:p>
                    <a:p>
                      <a:pPr marL="285750" indent="-285750">
                        <a:buFont typeface="Arial" panose="020B0604020202020204" pitchFamily="34" charset="0"/>
                        <a:buChar char="•"/>
                      </a:pPr>
                      <a:endParaRPr lang="en-US" sz="1800" b="1" dirty="0">
                        <a:solidFill>
                          <a:schemeClr val="tx2"/>
                        </a:solidFill>
                        <a:effectLst/>
                      </a:endParaRPr>
                    </a:p>
                    <a:p>
                      <a:pPr marL="285750" indent="-285750">
                        <a:buFont typeface="Arial" panose="020B0604020202020204" pitchFamily="34" charset="0"/>
                        <a:buChar char="•"/>
                      </a:pPr>
                      <a:r>
                        <a:rPr lang="en-US" sz="1800" b="1" dirty="0">
                          <a:solidFill>
                            <a:schemeClr val="tx2"/>
                          </a:solidFill>
                          <a:effectLst/>
                        </a:rPr>
                        <a:t>Resource Center</a:t>
                      </a:r>
                    </a:p>
                    <a:p>
                      <a:pPr marL="285750" indent="-285750">
                        <a:buFont typeface="Arial" panose="020B0604020202020204" pitchFamily="34" charset="0"/>
                        <a:buChar char="•"/>
                      </a:pPr>
                      <a:endParaRPr lang="en-US" sz="1800" b="1" dirty="0">
                        <a:solidFill>
                          <a:schemeClr val="tx2"/>
                        </a:solidFill>
                        <a:effectLst/>
                      </a:endParaRPr>
                    </a:p>
                    <a:p>
                      <a:pPr marL="285750" indent="-285750">
                        <a:buFont typeface="Arial" panose="020B0604020202020204" pitchFamily="34" charset="0"/>
                        <a:buChar char="•"/>
                      </a:pPr>
                      <a:r>
                        <a:rPr lang="en-US" sz="1800" b="1" dirty="0">
                          <a:solidFill>
                            <a:schemeClr val="tx2"/>
                          </a:solidFill>
                          <a:effectLst/>
                        </a:rPr>
                        <a:t>Cayuse Help Center</a:t>
                      </a:r>
                    </a:p>
                    <a:p>
                      <a:pPr marL="285750" indent="-285750">
                        <a:buFont typeface="Arial" panose="020B0604020202020204" pitchFamily="34" charset="0"/>
                        <a:buChar char="•"/>
                      </a:pPr>
                      <a:endParaRPr lang="en-US" sz="1800" b="1" dirty="0">
                        <a:solidFill>
                          <a:schemeClr val="tx2"/>
                        </a:solidFill>
                        <a:effectLst/>
                      </a:endParaRPr>
                    </a:p>
                    <a:p>
                      <a:pPr marL="285750" indent="-285750">
                        <a:buFont typeface="Arial" panose="020B0604020202020204" pitchFamily="34" charset="0"/>
                        <a:buChar char="•"/>
                      </a:pPr>
                      <a:r>
                        <a:rPr lang="en-US" sz="1800" b="1">
                          <a:solidFill>
                            <a:schemeClr val="tx2"/>
                          </a:solidFill>
                          <a:effectLst/>
                        </a:rPr>
                        <a:t>KHSC </a:t>
                      </a:r>
                      <a:r>
                        <a:rPr lang="en-US" sz="1800" b="1" dirty="0">
                          <a:solidFill>
                            <a:schemeClr val="tx2"/>
                          </a:solidFill>
                          <a:effectLst/>
                        </a:rPr>
                        <a:t>IRB</a:t>
                      </a:r>
                    </a:p>
                    <a:p>
                      <a:pPr marL="0" indent="0">
                        <a:buFont typeface="Arial" panose="020B0604020202020204" pitchFamily="34" charset="0"/>
                        <a:buNone/>
                      </a:pPr>
                      <a:endParaRPr lang="en-US" sz="1600" dirty="0">
                        <a:effectLst/>
                      </a:endParaRPr>
                    </a:p>
                  </a:txBody>
                  <a:tcPr marL="53566" marR="53566" marT="26783" marB="26783">
                    <a:lnL>
                      <a:noFill/>
                    </a:lnL>
                    <a:lnR>
                      <a:noFill/>
                    </a:lnR>
                    <a:lnT>
                      <a:noFill/>
                    </a:lnT>
                    <a:lnB>
                      <a:noFill/>
                    </a:lnB>
                    <a:solidFill>
                      <a:srgbClr val="FFFFFF"/>
                    </a:solidFill>
                  </a:tcPr>
                </a:tc>
                <a:extLst>
                  <a:ext uri="{0D108BD9-81ED-4DB2-BD59-A6C34878D82A}">
                    <a16:rowId xmlns:a16="http://schemas.microsoft.com/office/drawing/2014/main" val="793921984"/>
                  </a:ext>
                </a:extLst>
              </a:tr>
            </a:tbl>
          </a:graphicData>
        </a:graphic>
      </p:graphicFrame>
    </p:spTree>
    <p:extLst>
      <p:ext uri="{BB962C8B-B14F-4D97-AF65-F5344CB8AC3E}">
        <p14:creationId xmlns:p14="http://schemas.microsoft.com/office/powerpoint/2010/main" val="2388897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Center</a:t>
            </a:r>
          </a:p>
        </p:txBody>
      </p:sp>
      <p:pic>
        <p:nvPicPr>
          <p:cNvPr id="6" name="Picture 5"/>
          <p:cNvPicPr>
            <a:picLocks noChangeAspect="1"/>
          </p:cNvPicPr>
          <p:nvPr/>
        </p:nvPicPr>
        <p:blipFill>
          <a:blip r:embed="rId3"/>
          <a:stretch>
            <a:fillRect/>
          </a:stretch>
        </p:blipFill>
        <p:spPr>
          <a:xfrm>
            <a:off x="6324600" y="1344750"/>
            <a:ext cx="3208298" cy="4168501"/>
          </a:xfrm>
          <a:prstGeom prst="rect">
            <a:avLst/>
          </a:prstGeom>
        </p:spPr>
      </p:pic>
      <p:sp>
        <p:nvSpPr>
          <p:cNvPr id="3" name="TextBox 2">
            <a:extLst>
              <a:ext uri="{FF2B5EF4-FFF2-40B4-BE49-F238E27FC236}">
                <a16:creationId xmlns:a16="http://schemas.microsoft.com/office/drawing/2014/main" id="{F9D99BB8-4DB8-49D8-BDF7-B8E754F3B057}"/>
              </a:ext>
            </a:extLst>
          </p:cNvPr>
          <p:cNvSpPr txBox="1"/>
          <p:nvPr/>
        </p:nvSpPr>
        <p:spPr>
          <a:xfrm>
            <a:off x="1981200" y="1828800"/>
            <a:ext cx="3657600" cy="2308324"/>
          </a:xfrm>
          <a:prstGeom prst="rect">
            <a:avLst/>
          </a:prstGeom>
          <a:noFill/>
        </p:spPr>
        <p:txBody>
          <a:bodyPr wrap="square" rtlCol="0">
            <a:spAutoFit/>
          </a:bodyPr>
          <a:lstStyle/>
          <a:p>
            <a:pPr marL="285750" indent="-285750">
              <a:buFont typeface="Arial" panose="020B0604020202020204" pitchFamily="34" charset="0"/>
              <a:buChar char="•"/>
              <a:defRPr/>
            </a:pPr>
            <a:r>
              <a:rPr lang="en-US" sz="2400" kern="0" dirty="0">
                <a:solidFill>
                  <a:schemeClr val="tx2"/>
                </a:solidFill>
                <a:latin typeface="Calibri"/>
              </a:rPr>
              <a:t>Assistance and articles can be found by clicking the orange question mark at the bottom-right corner of each application page. </a:t>
            </a:r>
          </a:p>
        </p:txBody>
      </p:sp>
    </p:spTree>
    <p:extLst>
      <p:ext uri="{BB962C8B-B14F-4D97-AF65-F5344CB8AC3E}">
        <p14:creationId xmlns:p14="http://schemas.microsoft.com/office/powerpoint/2010/main" val="3883154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Cayuse Help Center</a:t>
            </a:r>
          </a:p>
        </p:txBody>
      </p:sp>
      <p:pic>
        <p:nvPicPr>
          <p:cNvPr id="5" name="Picture 4"/>
          <p:cNvPicPr>
            <a:picLocks noChangeAspect="1"/>
          </p:cNvPicPr>
          <p:nvPr/>
        </p:nvPicPr>
        <p:blipFill>
          <a:blip r:embed="rId2"/>
          <a:stretch>
            <a:fillRect/>
          </a:stretch>
        </p:blipFill>
        <p:spPr>
          <a:xfrm>
            <a:off x="3733800" y="3657600"/>
            <a:ext cx="4249378" cy="2560320"/>
          </a:xfrm>
          <a:prstGeom prst="rect">
            <a:avLst/>
          </a:prstGeom>
          <a:ln>
            <a:solidFill>
              <a:schemeClr val="tx1"/>
            </a:solidFill>
          </a:ln>
        </p:spPr>
      </p:pic>
      <p:sp>
        <p:nvSpPr>
          <p:cNvPr id="3" name="TextBox 2">
            <a:extLst>
              <a:ext uri="{FF2B5EF4-FFF2-40B4-BE49-F238E27FC236}">
                <a16:creationId xmlns:a16="http://schemas.microsoft.com/office/drawing/2014/main" id="{0470148D-25A8-4F89-93D6-756113DE9EAA}"/>
              </a:ext>
            </a:extLst>
          </p:cNvPr>
          <p:cNvSpPr txBox="1"/>
          <p:nvPr/>
        </p:nvSpPr>
        <p:spPr>
          <a:xfrm>
            <a:off x="1981200" y="1447800"/>
            <a:ext cx="82296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rPr>
              <a:t>For more information about the submission process, tracking, tasks, or technical support, please go to </a:t>
            </a:r>
            <a:r>
              <a:rPr lang="en-US" sz="2400" dirty="0">
                <a:solidFill>
                  <a:schemeClr val="tx2"/>
                </a:solidFill>
                <a:hlinkClick r:id="rId3"/>
              </a:rPr>
              <a:t>support.cayuse.com</a:t>
            </a:r>
            <a:r>
              <a:rPr lang="en-US" sz="2400" dirty="0">
                <a:solidFill>
                  <a:schemeClr val="tx2"/>
                </a:solidFill>
              </a:rPr>
              <a:t>.</a:t>
            </a:r>
          </a:p>
          <a:p>
            <a:pPr marL="285750" indent="-285750">
              <a:buFont typeface="Arial" panose="020B0604020202020204" pitchFamily="34" charset="0"/>
              <a:buChar char="•"/>
            </a:pPr>
            <a:r>
              <a:rPr lang="en-US" sz="2400" dirty="0">
                <a:solidFill>
                  <a:schemeClr val="tx2"/>
                </a:solidFill>
              </a:rPr>
              <a:t>You will need to create a separate username and password for the Cayuse Help Center, as access to this site does not use the TCSPP single sign-on (SSO) credentials.</a:t>
            </a:r>
          </a:p>
        </p:txBody>
      </p:sp>
    </p:spTree>
    <p:extLst>
      <p:ext uri="{BB962C8B-B14F-4D97-AF65-F5344CB8AC3E}">
        <p14:creationId xmlns:p14="http://schemas.microsoft.com/office/powerpoint/2010/main" val="895264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KHSC IRB</a:t>
            </a:r>
          </a:p>
        </p:txBody>
      </p:sp>
      <p:sp>
        <p:nvSpPr>
          <p:cNvPr id="3" name="Text Placeholder 2"/>
          <p:cNvSpPr>
            <a:spLocks noGrp="1"/>
          </p:cNvSpPr>
          <p:nvPr>
            <p:ph type="body" idx="4294967295"/>
          </p:nvPr>
        </p:nvSpPr>
        <p:spPr>
          <a:xfrm>
            <a:off x="1905000" y="1447800"/>
            <a:ext cx="8229600" cy="3124200"/>
          </a:xfrm>
        </p:spPr>
        <p:txBody>
          <a:bodyPr/>
          <a:lstStyle/>
          <a:p>
            <a:pPr marL="285750" indent="-285750"/>
            <a:r>
              <a:rPr lang="en-US" sz="2400" dirty="0">
                <a:solidFill>
                  <a:schemeClr val="tx2"/>
                </a:solidFill>
              </a:rPr>
              <a:t>Email</a:t>
            </a:r>
            <a:r>
              <a:rPr lang="en-US" sz="2400">
                <a:solidFill>
                  <a:schemeClr val="tx2"/>
                </a:solidFill>
              </a:rPr>
              <a:t>: kansashsc</a:t>
            </a:r>
            <a:r>
              <a:rPr lang="en-US" sz="2400">
                <a:solidFill>
                  <a:schemeClr val="tx2"/>
                </a:solidFill>
                <a:hlinkClick r:id="rId2">
                  <a:extLst>
                    <a:ext uri="{A12FA001-AC4F-418D-AE19-62706E023703}">
                      <ahyp:hlinkClr xmlns:ahyp="http://schemas.microsoft.com/office/drawing/2018/hyperlinkcolor" val="tx"/>
                    </a:ext>
                  </a:extLst>
                </a:hlinkClick>
              </a:rPr>
              <a:t>irb</a:t>
            </a:r>
            <a:r>
              <a:rPr lang="en-US" sz="2400" dirty="0">
                <a:solidFill>
                  <a:schemeClr val="tx2"/>
                </a:solidFill>
                <a:hlinkClick r:id="rId2">
                  <a:extLst>
                    <a:ext uri="{A12FA001-AC4F-418D-AE19-62706E023703}">
                      <ahyp:hlinkClr xmlns:ahyp="http://schemas.microsoft.com/office/drawing/2018/hyperlinkcolor" val="tx"/>
                    </a:ext>
                  </a:extLst>
                </a:hlinkClick>
              </a:rPr>
              <a:t>@</a:t>
            </a:r>
            <a:r>
              <a:rPr lang="en-US" sz="2400" dirty="0">
                <a:solidFill>
                  <a:schemeClr val="tx2"/>
                </a:solidFill>
              </a:rPr>
              <a:t>kansashsc.org</a:t>
            </a:r>
          </a:p>
          <a:p>
            <a:endParaRPr lang="en-US" sz="2400" dirty="0">
              <a:solidFill>
                <a:schemeClr val="tx2"/>
              </a:solidFill>
            </a:endParaRPr>
          </a:p>
          <a:p>
            <a:pPr marL="285750" indent="-285750"/>
            <a:r>
              <a:rPr lang="en-US" sz="2400" dirty="0">
                <a:solidFill>
                  <a:schemeClr val="tx2"/>
                </a:solidFill>
              </a:rPr>
              <a:t>Website: https://community.kansashsc.org/irb</a:t>
            </a:r>
          </a:p>
        </p:txBody>
      </p:sp>
    </p:spTree>
    <p:extLst>
      <p:ext uri="{BB962C8B-B14F-4D97-AF65-F5344CB8AC3E}">
        <p14:creationId xmlns:p14="http://schemas.microsoft.com/office/powerpoint/2010/main" val="284971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How to Log in</a:t>
            </a:r>
          </a:p>
        </p:txBody>
      </p:sp>
      <p:sp>
        <p:nvSpPr>
          <p:cNvPr id="3" name="Text Placeholder 2"/>
          <p:cNvSpPr>
            <a:spLocks noGrp="1"/>
          </p:cNvSpPr>
          <p:nvPr>
            <p:ph type="body" idx="4294967295"/>
          </p:nvPr>
        </p:nvSpPr>
        <p:spPr>
          <a:xfrm>
            <a:off x="1285142" y="1447801"/>
            <a:ext cx="4810858" cy="3257549"/>
          </a:xfrm>
        </p:spPr>
        <p:txBody>
          <a:bodyPr>
            <a:normAutofit fontScale="92500" lnSpcReduction="10000"/>
          </a:bodyPr>
          <a:lstStyle/>
          <a:p>
            <a:pPr marL="285750" indent="-285750"/>
            <a:r>
              <a:rPr lang="en-US" sz="2400" dirty="0">
                <a:solidFill>
                  <a:schemeClr val="tx2"/>
                </a:solidFill>
              </a:rPr>
              <a:t>Cayuse uses single sign-on.</a:t>
            </a:r>
          </a:p>
          <a:p>
            <a:pPr marL="742950" lvl="1" indent="-285750"/>
            <a:r>
              <a:rPr lang="en-US" dirty="0">
                <a:solidFill>
                  <a:schemeClr val="tx2"/>
                </a:solidFill>
              </a:rPr>
              <a:t>You will be able to log in and access the system with your KHSC-KansasCOM credentials.</a:t>
            </a:r>
          </a:p>
          <a:p>
            <a:pPr marL="742950" lvl="1" indent="-285750"/>
            <a:r>
              <a:rPr lang="en-US" dirty="0">
                <a:hlinkClick r:id="rId2"/>
              </a:rPr>
              <a:t>https://kansashsc.app.cayuse.com/</a:t>
            </a:r>
            <a:endParaRPr lang="en-US" dirty="0"/>
          </a:p>
          <a:p>
            <a:pPr marL="742950" lvl="1" indent="-285750"/>
            <a:endParaRPr lang="en-US" sz="2400" dirty="0">
              <a:solidFill>
                <a:schemeClr val="tx2"/>
              </a:solidFill>
            </a:endParaRPr>
          </a:p>
          <a:p>
            <a:pPr marL="742950" lvl="1" indent="-285750"/>
            <a:r>
              <a:rPr lang="en-US" sz="2400" dirty="0">
                <a:solidFill>
                  <a:schemeClr val="tx2"/>
                </a:solidFill>
              </a:rPr>
              <a:t>If you don’t come to the dashboard, select Human Ethics in the PRODUCTS menu</a:t>
            </a:r>
          </a:p>
        </p:txBody>
      </p:sp>
      <p:grpSp>
        <p:nvGrpSpPr>
          <p:cNvPr id="8" name="Group 7">
            <a:extLst>
              <a:ext uri="{FF2B5EF4-FFF2-40B4-BE49-F238E27FC236}">
                <a16:creationId xmlns:a16="http://schemas.microsoft.com/office/drawing/2014/main" id="{C56B1F8F-BE46-140C-A6E1-0DB06C089EF3}"/>
              </a:ext>
            </a:extLst>
          </p:cNvPr>
          <p:cNvGrpSpPr/>
          <p:nvPr/>
        </p:nvGrpSpPr>
        <p:grpSpPr>
          <a:xfrm>
            <a:off x="5764406" y="1522997"/>
            <a:ext cx="5429458" cy="3182353"/>
            <a:chOff x="4572000" y="4313491"/>
            <a:chExt cx="3648075" cy="2193417"/>
          </a:xfrm>
        </p:grpSpPr>
        <p:pic>
          <p:nvPicPr>
            <p:cNvPr id="5" name="Picture 4">
              <a:extLst>
                <a:ext uri="{FF2B5EF4-FFF2-40B4-BE49-F238E27FC236}">
                  <a16:creationId xmlns:a16="http://schemas.microsoft.com/office/drawing/2014/main" id="{93462C40-1044-B59F-E4A6-0D6A60EC537C}"/>
                </a:ext>
              </a:extLst>
            </p:cNvPr>
            <p:cNvPicPr>
              <a:picLocks noChangeAspect="1"/>
            </p:cNvPicPr>
            <p:nvPr/>
          </p:nvPicPr>
          <p:blipFill rotWithShape="1">
            <a:blip r:embed="rId3"/>
            <a:srcRect l="79167" t="839" b="61799"/>
            <a:stretch/>
          </p:blipFill>
          <p:spPr>
            <a:xfrm>
              <a:off x="5334000" y="4313491"/>
              <a:ext cx="2886075" cy="2193417"/>
            </a:xfrm>
            <a:prstGeom prst="rect">
              <a:avLst/>
            </a:prstGeom>
          </p:spPr>
        </p:pic>
        <p:cxnSp>
          <p:nvCxnSpPr>
            <p:cNvPr id="7" name="Straight Arrow Connector 6">
              <a:extLst>
                <a:ext uri="{FF2B5EF4-FFF2-40B4-BE49-F238E27FC236}">
                  <a16:creationId xmlns:a16="http://schemas.microsoft.com/office/drawing/2014/main" id="{FD4E6638-4684-F357-2BAF-C2653066784C}"/>
                </a:ext>
              </a:extLst>
            </p:cNvPr>
            <p:cNvCxnSpPr/>
            <p:nvPr/>
          </p:nvCxnSpPr>
          <p:spPr>
            <a:xfrm>
              <a:off x="4572000" y="5029200"/>
              <a:ext cx="1981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522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AAEF-E8F8-82E1-DE32-4779E7A521C4}"/>
              </a:ext>
            </a:extLst>
          </p:cNvPr>
          <p:cNvSpPr>
            <a:spLocks noGrp="1"/>
          </p:cNvSpPr>
          <p:nvPr>
            <p:ph type="title"/>
          </p:nvPr>
        </p:nvSpPr>
        <p:spPr/>
        <p:txBody>
          <a:bodyPr/>
          <a:lstStyle/>
          <a:p>
            <a:r>
              <a:rPr lang="en-US" dirty="0">
                <a:solidFill>
                  <a:schemeClr val="tx1"/>
                </a:solidFill>
              </a:rPr>
              <a:t>Researcher Dashboard</a:t>
            </a:r>
          </a:p>
        </p:txBody>
      </p:sp>
      <p:pic>
        <p:nvPicPr>
          <p:cNvPr id="5" name="Picture 4">
            <a:extLst>
              <a:ext uri="{FF2B5EF4-FFF2-40B4-BE49-F238E27FC236}">
                <a16:creationId xmlns:a16="http://schemas.microsoft.com/office/drawing/2014/main" id="{AFFEFBC7-3DF1-5DB5-2863-640C181B3BEF}"/>
              </a:ext>
            </a:extLst>
          </p:cNvPr>
          <p:cNvPicPr>
            <a:picLocks noChangeAspect="1"/>
          </p:cNvPicPr>
          <p:nvPr/>
        </p:nvPicPr>
        <p:blipFill>
          <a:blip r:embed="rId2"/>
          <a:stretch>
            <a:fillRect/>
          </a:stretch>
        </p:blipFill>
        <p:spPr>
          <a:xfrm>
            <a:off x="1613235" y="1664051"/>
            <a:ext cx="9232286" cy="4828824"/>
          </a:xfrm>
          <a:prstGeom prst="rect">
            <a:avLst/>
          </a:prstGeom>
        </p:spPr>
      </p:pic>
    </p:spTree>
    <p:extLst>
      <p:ext uri="{BB962C8B-B14F-4D97-AF65-F5344CB8AC3E}">
        <p14:creationId xmlns:p14="http://schemas.microsoft.com/office/powerpoint/2010/main" val="343363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CD9AC1-FACF-3759-FC0A-4B35A51D88D2}"/>
              </a:ext>
            </a:extLst>
          </p:cNvPr>
          <p:cNvSpPr>
            <a:spLocks noGrp="1"/>
          </p:cNvSpPr>
          <p:nvPr>
            <p:ph type="title"/>
          </p:nvPr>
        </p:nvSpPr>
        <p:spPr/>
        <p:txBody>
          <a:bodyPr/>
          <a:lstStyle/>
          <a:p>
            <a:r>
              <a:rPr lang="en-US" dirty="0"/>
              <a:t>Study vs. Submission</a:t>
            </a:r>
          </a:p>
        </p:txBody>
      </p:sp>
      <p:sp>
        <p:nvSpPr>
          <p:cNvPr id="3" name="Text Placeholder 2"/>
          <p:cNvSpPr>
            <a:spLocks noGrp="1"/>
          </p:cNvSpPr>
          <p:nvPr>
            <p:ph type="body" idx="4294967295"/>
          </p:nvPr>
        </p:nvSpPr>
        <p:spPr>
          <a:xfrm>
            <a:off x="1981200" y="1066800"/>
            <a:ext cx="8763000" cy="4724400"/>
          </a:xfrm>
        </p:spPr>
        <p:txBody>
          <a:bodyPr>
            <a:normAutofit lnSpcReduction="10000"/>
          </a:bodyPr>
          <a:lstStyle/>
          <a:p>
            <a:endParaRPr lang="en-US" sz="1800" dirty="0">
              <a:solidFill>
                <a:schemeClr val="tx2"/>
              </a:solidFill>
            </a:endParaRPr>
          </a:p>
          <a:p>
            <a:r>
              <a:rPr lang="en-US" sz="2400" dirty="0"/>
              <a:t>Study</a:t>
            </a:r>
          </a:p>
          <a:p>
            <a:r>
              <a:rPr lang="en-US" sz="2400" dirty="0"/>
              <a:t>High-level information</a:t>
            </a:r>
          </a:p>
          <a:p>
            <a:r>
              <a:rPr lang="en-US" sz="2400" dirty="0"/>
              <a:t>Container for submissions</a:t>
            </a:r>
          </a:p>
          <a:p>
            <a:endParaRPr lang="en-US" sz="2400" dirty="0"/>
          </a:p>
          <a:p>
            <a:endParaRPr lang="en-US" sz="2400" dirty="0"/>
          </a:p>
          <a:p>
            <a:endParaRPr lang="en-US" sz="2400" dirty="0"/>
          </a:p>
          <a:p>
            <a:endParaRPr lang="en-US" sz="2400" dirty="0"/>
          </a:p>
          <a:p>
            <a:r>
              <a:rPr lang="en-US" sz="2400" dirty="0"/>
              <a:t>Submission</a:t>
            </a:r>
          </a:p>
          <a:p>
            <a:r>
              <a:rPr lang="en-US" sz="2400" dirty="0"/>
              <a:t>Actions within the study</a:t>
            </a:r>
          </a:p>
          <a:p>
            <a:r>
              <a:rPr lang="en-US" sz="2400" dirty="0"/>
              <a:t>Initial, Modification</a:t>
            </a:r>
            <a:r>
              <a:rPr lang="en-US" sz="2400" dirty="0">
                <a:solidFill>
                  <a:schemeClr val="tx2"/>
                </a:solidFill>
              </a:rPr>
              <a:t>, Renewal, Closure, Withdrawal, Incident</a:t>
            </a:r>
          </a:p>
          <a:p>
            <a:endParaRPr lang="en-US" sz="2400" dirty="0">
              <a:solidFill>
                <a:schemeClr val="tx2"/>
              </a:solidFill>
            </a:endParaRPr>
          </a:p>
          <a:p>
            <a:endParaRPr lang="en-US" sz="1800" dirty="0">
              <a:solidFill>
                <a:schemeClr val="tx2"/>
              </a:solidFill>
            </a:endParaRPr>
          </a:p>
          <a:p>
            <a:pPr marL="285750" indent="-285750"/>
            <a:endParaRPr lang="en-US" b="0" i="0" u="none" dirty="0">
              <a:solidFill>
                <a:schemeClr val="tx2"/>
              </a:solidFill>
            </a:endParaRPr>
          </a:p>
        </p:txBody>
      </p:sp>
      <p:pic>
        <p:nvPicPr>
          <p:cNvPr id="5" name="Picture 4" descr="Logo&#10;&#10;Description automatically generated with medium confidence">
            <a:extLst>
              <a:ext uri="{FF2B5EF4-FFF2-40B4-BE49-F238E27FC236}">
                <a16:creationId xmlns:a16="http://schemas.microsoft.com/office/drawing/2014/main" id="{1C36A4E4-8EBE-4D2B-918A-2EC8182B95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30315" y="2063036"/>
            <a:ext cx="3826411" cy="3108960"/>
          </a:xfrm>
          <a:prstGeom prst="rect">
            <a:avLst/>
          </a:prstGeom>
        </p:spPr>
      </p:pic>
      <p:sp>
        <p:nvSpPr>
          <p:cNvPr id="6" name="Freeform: Shape 5">
            <a:extLst>
              <a:ext uri="{FF2B5EF4-FFF2-40B4-BE49-F238E27FC236}">
                <a16:creationId xmlns:a16="http://schemas.microsoft.com/office/drawing/2014/main" id="{CC11345A-4C72-29CA-94E3-4B5759841423}"/>
              </a:ext>
            </a:extLst>
          </p:cNvPr>
          <p:cNvSpPr/>
          <p:nvPr/>
        </p:nvSpPr>
        <p:spPr>
          <a:xfrm>
            <a:off x="3057526" y="1355471"/>
            <a:ext cx="3209925" cy="1321055"/>
          </a:xfrm>
          <a:custGeom>
            <a:avLst/>
            <a:gdLst>
              <a:gd name="connsiteX0" fmla="*/ 0 w 3209925"/>
              <a:gd name="connsiteY0" fmla="*/ 254255 h 1321055"/>
              <a:gd name="connsiteX1" fmla="*/ 1724025 w 3209925"/>
              <a:gd name="connsiteY1" fmla="*/ 73280 h 1321055"/>
              <a:gd name="connsiteX2" fmla="*/ 3209925 w 3209925"/>
              <a:gd name="connsiteY2" fmla="*/ 1321055 h 1321055"/>
              <a:gd name="connsiteX3" fmla="*/ 3209925 w 3209925"/>
              <a:gd name="connsiteY3" fmla="*/ 1321055 h 1321055"/>
            </a:gdLst>
            <a:ahLst/>
            <a:cxnLst>
              <a:cxn ang="0">
                <a:pos x="connsiteX0" y="connsiteY0"/>
              </a:cxn>
              <a:cxn ang="0">
                <a:pos x="connsiteX1" y="connsiteY1"/>
              </a:cxn>
              <a:cxn ang="0">
                <a:pos x="connsiteX2" y="connsiteY2"/>
              </a:cxn>
              <a:cxn ang="0">
                <a:pos x="connsiteX3" y="connsiteY3"/>
              </a:cxn>
            </a:cxnLst>
            <a:rect l="l" t="t" r="r" b="b"/>
            <a:pathLst>
              <a:path w="3209925" h="1321055">
                <a:moveTo>
                  <a:pt x="0" y="254255"/>
                </a:moveTo>
                <a:cubicBezTo>
                  <a:pt x="594519" y="74867"/>
                  <a:pt x="1189038" y="-104520"/>
                  <a:pt x="1724025" y="73280"/>
                </a:cubicBezTo>
                <a:cubicBezTo>
                  <a:pt x="2259013" y="251080"/>
                  <a:pt x="3209925" y="1321055"/>
                  <a:pt x="3209925" y="1321055"/>
                </a:cubicBezTo>
                <a:lnTo>
                  <a:pt x="3209925" y="1321055"/>
                </a:ln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10442C4-02CC-8C63-DEDB-7E116E974B92}"/>
              </a:ext>
            </a:extLst>
          </p:cNvPr>
          <p:cNvSpPr/>
          <p:nvPr/>
        </p:nvSpPr>
        <p:spPr>
          <a:xfrm flipV="1">
            <a:off x="3629025" y="3384092"/>
            <a:ext cx="4371975" cy="1692619"/>
          </a:xfrm>
          <a:custGeom>
            <a:avLst/>
            <a:gdLst>
              <a:gd name="connsiteX0" fmla="*/ 0 w 3209925"/>
              <a:gd name="connsiteY0" fmla="*/ 254255 h 1321055"/>
              <a:gd name="connsiteX1" fmla="*/ 1724025 w 3209925"/>
              <a:gd name="connsiteY1" fmla="*/ 73280 h 1321055"/>
              <a:gd name="connsiteX2" fmla="*/ 3209925 w 3209925"/>
              <a:gd name="connsiteY2" fmla="*/ 1321055 h 1321055"/>
              <a:gd name="connsiteX3" fmla="*/ 3209925 w 3209925"/>
              <a:gd name="connsiteY3" fmla="*/ 1321055 h 1321055"/>
              <a:gd name="connsiteX0" fmla="*/ 0 w 3209925"/>
              <a:gd name="connsiteY0" fmla="*/ 976858 h 2043658"/>
              <a:gd name="connsiteX1" fmla="*/ 1810005 w 3209925"/>
              <a:gd name="connsiteY1" fmla="*/ 21993 h 2043658"/>
              <a:gd name="connsiteX2" fmla="*/ 3209925 w 3209925"/>
              <a:gd name="connsiteY2" fmla="*/ 2043658 h 2043658"/>
              <a:gd name="connsiteX3" fmla="*/ 3209925 w 3209925"/>
              <a:gd name="connsiteY3" fmla="*/ 2043658 h 2043658"/>
              <a:gd name="connsiteX0" fmla="*/ 0 w 3209925"/>
              <a:gd name="connsiteY0" fmla="*/ 966249 h 2033049"/>
              <a:gd name="connsiteX1" fmla="*/ 1810005 w 3209925"/>
              <a:gd name="connsiteY1" fmla="*/ 11384 h 2033049"/>
              <a:gd name="connsiteX2" fmla="*/ 3209925 w 3209925"/>
              <a:gd name="connsiteY2" fmla="*/ 2033049 h 2033049"/>
              <a:gd name="connsiteX3" fmla="*/ 3209925 w 3209925"/>
              <a:gd name="connsiteY3" fmla="*/ 2033049 h 2033049"/>
              <a:gd name="connsiteX0" fmla="*/ 0 w 3288740"/>
              <a:gd name="connsiteY0" fmla="*/ 461357 h 2052828"/>
              <a:gd name="connsiteX1" fmla="*/ 1888820 w 3288740"/>
              <a:gd name="connsiteY1" fmla="*/ 31163 h 2052828"/>
              <a:gd name="connsiteX2" fmla="*/ 3288740 w 3288740"/>
              <a:gd name="connsiteY2" fmla="*/ 2052828 h 2052828"/>
              <a:gd name="connsiteX3" fmla="*/ 3288740 w 3288740"/>
              <a:gd name="connsiteY3" fmla="*/ 2052828 h 2052828"/>
              <a:gd name="connsiteX0" fmla="*/ 0 w 3288740"/>
              <a:gd name="connsiteY0" fmla="*/ 758280 h 2349751"/>
              <a:gd name="connsiteX1" fmla="*/ 1953305 w 3288740"/>
              <a:gd name="connsiteY1" fmla="*/ 26401 h 2349751"/>
              <a:gd name="connsiteX2" fmla="*/ 3288740 w 3288740"/>
              <a:gd name="connsiteY2" fmla="*/ 2349751 h 2349751"/>
              <a:gd name="connsiteX3" fmla="*/ 3288740 w 3288740"/>
              <a:gd name="connsiteY3" fmla="*/ 2349751 h 2349751"/>
              <a:gd name="connsiteX0" fmla="*/ 0 w 3288740"/>
              <a:gd name="connsiteY0" fmla="*/ 739418 h 2330889"/>
              <a:gd name="connsiteX1" fmla="*/ 1953305 w 3288740"/>
              <a:gd name="connsiteY1" fmla="*/ 7539 h 2330889"/>
              <a:gd name="connsiteX2" fmla="*/ 3288740 w 3288740"/>
              <a:gd name="connsiteY2" fmla="*/ 2330889 h 2330889"/>
              <a:gd name="connsiteX3" fmla="*/ 3288740 w 3288740"/>
              <a:gd name="connsiteY3" fmla="*/ 2330889 h 2330889"/>
            </a:gdLst>
            <a:ahLst/>
            <a:cxnLst>
              <a:cxn ang="0">
                <a:pos x="connsiteX0" y="connsiteY0"/>
              </a:cxn>
              <a:cxn ang="0">
                <a:pos x="connsiteX1" y="connsiteY1"/>
              </a:cxn>
              <a:cxn ang="0">
                <a:pos x="connsiteX2" y="connsiteY2"/>
              </a:cxn>
              <a:cxn ang="0">
                <a:pos x="connsiteX3" y="connsiteY3"/>
              </a:cxn>
            </a:cxnLst>
            <a:rect l="l" t="t" r="r" b="b"/>
            <a:pathLst>
              <a:path w="3288740" h="2330889">
                <a:moveTo>
                  <a:pt x="0" y="739418"/>
                </a:moveTo>
                <a:cubicBezTo>
                  <a:pt x="436889" y="1583139"/>
                  <a:pt x="1304872" y="-126538"/>
                  <a:pt x="1953305" y="7539"/>
                </a:cubicBezTo>
                <a:cubicBezTo>
                  <a:pt x="2601738" y="141616"/>
                  <a:pt x="3288740" y="2330889"/>
                  <a:pt x="3288740" y="2330889"/>
                </a:cubicBezTo>
                <a:lnTo>
                  <a:pt x="3288740" y="2330889"/>
                </a:ln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95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619AD0-6055-1EB3-F4EA-C2FC3A50E206}"/>
              </a:ext>
            </a:extLst>
          </p:cNvPr>
          <p:cNvSpPr>
            <a:spLocks noGrp="1"/>
          </p:cNvSpPr>
          <p:nvPr>
            <p:ph type="title"/>
          </p:nvPr>
        </p:nvSpPr>
        <p:spPr/>
        <p:txBody>
          <a:bodyPr/>
          <a:lstStyle/>
          <a:p>
            <a:r>
              <a:rPr lang="en-US" dirty="0"/>
              <a:t>Creating a New Study</a:t>
            </a:r>
          </a:p>
        </p:txBody>
      </p:sp>
      <p:sp>
        <p:nvSpPr>
          <p:cNvPr id="3" name="Text Placeholder 2"/>
          <p:cNvSpPr>
            <a:spLocks noGrp="1"/>
          </p:cNvSpPr>
          <p:nvPr>
            <p:ph type="body" idx="4294967295"/>
          </p:nvPr>
        </p:nvSpPr>
        <p:spPr>
          <a:xfrm>
            <a:off x="1981200" y="1387274"/>
            <a:ext cx="8077200" cy="4340225"/>
          </a:xfrm>
        </p:spPr>
        <p:txBody>
          <a:bodyPr>
            <a:normAutofit lnSpcReduction="10000"/>
          </a:bodyPr>
          <a:lstStyle/>
          <a:p>
            <a:r>
              <a:rPr lang="en-US" sz="2400" dirty="0"/>
              <a:t>Click                in the upper right-hand corner of your Dashboard or the Studies page. You will be routed to the Study Details page. </a:t>
            </a: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r>
              <a:rPr lang="en-US" sz="2400" dirty="0"/>
              <a:t>Provide a title for your study </a:t>
            </a:r>
          </a:p>
          <a:p>
            <a:endParaRPr lang="en-US" sz="2400" dirty="0"/>
          </a:p>
          <a:p>
            <a:r>
              <a:rPr lang="en-US" sz="2400" dirty="0"/>
              <a:t>Click        to save your study. </a:t>
            </a:r>
          </a:p>
          <a:p>
            <a:r>
              <a:rPr lang="en-US" sz="2400" dirty="0"/>
              <a:t>Note the flag indicating the study’s status.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7835" y="1421996"/>
            <a:ext cx="954818" cy="274320"/>
          </a:xfrm>
          <a:prstGeom prst="rect">
            <a:avLst/>
          </a:prstGeom>
          <a:noFill/>
          <a:ln>
            <a:noFill/>
          </a:ln>
        </p:spPr>
      </p:pic>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2973069" y="4889905"/>
            <a:ext cx="390525" cy="361950"/>
          </a:xfrm>
          <a:prstGeom prst="rect">
            <a:avLst/>
          </a:prstGeom>
          <a:noFill/>
          <a:ln>
            <a:noFill/>
          </a:ln>
        </p:spPr>
      </p:pic>
      <p:pic>
        <p:nvPicPr>
          <p:cNvPr id="6" name="Picture 5" descr="Graphical user interface, text, application, email&#10;&#10;Description automatically generated">
            <a:extLst>
              <a:ext uri="{FF2B5EF4-FFF2-40B4-BE49-F238E27FC236}">
                <a16:creationId xmlns:a16="http://schemas.microsoft.com/office/drawing/2014/main" id="{4D564AF6-EC03-4716-97D7-8B2165B0D3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2273342"/>
            <a:ext cx="4593650" cy="1569462"/>
          </a:xfrm>
          <a:prstGeom prst="rect">
            <a:avLst/>
          </a:prstGeom>
          <a:ln>
            <a:solidFill>
              <a:schemeClr val="tx1"/>
            </a:solidFill>
          </a:ln>
        </p:spPr>
      </p:pic>
      <p:pic>
        <p:nvPicPr>
          <p:cNvPr id="9" name="Picture 8" descr="Text&#10;&#10;Description automatically generated">
            <a:extLst>
              <a:ext uri="{FF2B5EF4-FFF2-40B4-BE49-F238E27FC236}">
                <a16:creationId xmlns:a16="http://schemas.microsoft.com/office/drawing/2014/main" id="{AC73367E-A4CB-4000-82B2-EF07AC8E449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117340"/>
            <a:ext cx="3683726" cy="1097280"/>
          </a:xfrm>
          <a:prstGeom prst="rect">
            <a:avLst/>
          </a:prstGeom>
          <a:noFill/>
          <a:ln>
            <a:solidFill>
              <a:schemeClr val="tx1"/>
            </a:solidFill>
          </a:ln>
        </p:spPr>
      </p:pic>
    </p:spTree>
    <p:extLst>
      <p:ext uri="{BB962C8B-B14F-4D97-AF65-F5344CB8AC3E}">
        <p14:creationId xmlns:p14="http://schemas.microsoft.com/office/powerpoint/2010/main" val="290424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371600"/>
            <a:ext cx="6839987" cy="4846320"/>
          </a:xfrm>
          <a:prstGeom prst="rect">
            <a:avLst/>
          </a:prstGeom>
          <a:noFill/>
          <a:ln>
            <a:noFill/>
          </a:ln>
        </p:spPr>
      </p:pic>
      <p:sp>
        <p:nvSpPr>
          <p:cNvPr id="2" name="Title 1">
            <a:extLst>
              <a:ext uri="{FF2B5EF4-FFF2-40B4-BE49-F238E27FC236}">
                <a16:creationId xmlns:a16="http://schemas.microsoft.com/office/drawing/2014/main" id="{29202A45-DC03-4C36-DE8E-5E906294F3A4}"/>
              </a:ext>
            </a:extLst>
          </p:cNvPr>
          <p:cNvSpPr>
            <a:spLocks noGrp="1"/>
          </p:cNvSpPr>
          <p:nvPr>
            <p:ph type="title"/>
          </p:nvPr>
        </p:nvSpPr>
        <p:spPr/>
        <p:txBody>
          <a:bodyPr/>
          <a:lstStyle/>
          <a:p>
            <a:r>
              <a:rPr lang="en-US" dirty="0"/>
              <a:t>Study Details Page</a:t>
            </a:r>
          </a:p>
        </p:txBody>
      </p:sp>
    </p:spTree>
    <p:extLst>
      <p:ext uri="{BB962C8B-B14F-4D97-AF65-F5344CB8AC3E}">
        <p14:creationId xmlns:p14="http://schemas.microsoft.com/office/powerpoint/2010/main" val="2912864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Initial Submission</a:t>
            </a:r>
          </a:p>
        </p:txBody>
      </p:sp>
      <p:sp>
        <p:nvSpPr>
          <p:cNvPr id="3" name="Text Placeholder 2"/>
          <p:cNvSpPr>
            <a:spLocks noGrp="1"/>
          </p:cNvSpPr>
          <p:nvPr>
            <p:ph type="body" idx="4294967295"/>
          </p:nvPr>
        </p:nvSpPr>
        <p:spPr>
          <a:xfrm>
            <a:off x="1981200" y="1371601"/>
            <a:ext cx="8305800" cy="3322637"/>
          </a:xfrm>
        </p:spPr>
        <p:txBody>
          <a:bodyPr/>
          <a:lstStyle/>
          <a:p>
            <a:r>
              <a:rPr lang="en-US" sz="2400" dirty="0">
                <a:solidFill>
                  <a:schemeClr val="tx2"/>
                </a:solidFill>
              </a:rPr>
              <a:t>You can begin completing forms for your initial submission by</a:t>
            </a:r>
            <a:r>
              <a:rPr lang="en-US" sz="2400" dirty="0"/>
              <a:t> </a:t>
            </a:r>
            <a:r>
              <a:rPr lang="en-US" sz="2400" kern="0" dirty="0">
                <a:solidFill>
                  <a:srgbClr val="1F497D"/>
                </a:solidFill>
                <a:latin typeface="Calibri"/>
                <a:cs typeface="Calibri"/>
              </a:rPr>
              <a:t>clicking on New Submission, and then clicking Initial from the drop-</a:t>
            </a:r>
            <a:r>
              <a:rPr lang="en-US" sz="2400" dirty="0">
                <a:solidFill>
                  <a:srgbClr val="1F497D"/>
                </a:solidFill>
              </a:rPr>
              <a:t>down menu.</a:t>
            </a:r>
          </a:p>
          <a:p>
            <a:r>
              <a:rPr lang="en-US" sz="2400" kern="0" dirty="0">
                <a:solidFill>
                  <a:srgbClr val="1F497D"/>
                </a:solidFill>
                <a:latin typeface="Calibri"/>
                <a:cs typeface="Calibri"/>
              </a:rPr>
              <a:t>Once the submission has been submitted, certified, and approved, choices will include other options such as Incident Report, Withdraw, Close.</a:t>
            </a:r>
            <a:endParaRPr lang="en-US" sz="2400" dirty="0"/>
          </a:p>
          <a:p>
            <a:endParaRPr lang="en-US" sz="2400" dirty="0"/>
          </a:p>
          <a:p>
            <a:endParaRPr lang="en-US" sz="2400" dirty="0"/>
          </a:p>
          <a:p>
            <a:endParaRPr lang="en-US" sz="2400" dirty="0"/>
          </a:p>
          <a:p>
            <a:endParaRPr lang="en-US" sz="2400" dirty="0"/>
          </a:p>
          <a:p>
            <a:endParaRPr lang="en-US" sz="2400" dirty="0"/>
          </a:p>
          <a:p>
            <a:pPr lvl="0"/>
            <a:endParaRPr lang="en-US" sz="2400" dirty="0"/>
          </a:p>
          <a:p>
            <a:endParaRPr lang="en-US" sz="2400" dirty="0"/>
          </a:p>
        </p:txBody>
      </p:sp>
      <p:pic>
        <p:nvPicPr>
          <p:cNvPr id="4" name="Picture 3" descr="Graphical user interface, text, application&#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9393" y="3695700"/>
            <a:ext cx="3173215" cy="1828800"/>
          </a:xfrm>
          <a:prstGeom prst="rect">
            <a:avLst/>
          </a:prstGeom>
          <a:noFill/>
          <a:ln>
            <a:noFill/>
          </a:ln>
        </p:spPr>
      </p:pic>
    </p:spTree>
    <p:extLst>
      <p:ext uri="{BB962C8B-B14F-4D97-AF65-F5344CB8AC3E}">
        <p14:creationId xmlns:p14="http://schemas.microsoft.com/office/powerpoint/2010/main" val="769980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1602</Words>
  <Application>Microsoft Office PowerPoint</Application>
  <PresentationFormat>Widescreen</PresentationFormat>
  <Paragraphs>195</Paragraphs>
  <Slides>35</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Cayuse Research Suite</vt:lpstr>
      <vt:lpstr>PowerPoint Presentation</vt:lpstr>
      <vt:lpstr>About Cayuse</vt:lpstr>
      <vt:lpstr>How to Log in</vt:lpstr>
      <vt:lpstr>Researcher Dashboard</vt:lpstr>
      <vt:lpstr>Study vs. Submission</vt:lpstr>
      <vt:lpstr>Creating a New Study</vt:lpstr>
      <vt:lpstr>Study Details Page</vt:lpstr>
      <vt:lpstr>Creating an Initial Submission</vt:lpstr>
      <vt:lpstr>Edit Submission</vt:lpstr>
      <vt:lpstr>Submission Guidance</vt:lpstr>
      <vt:lpstr>Navigating Among Sections</vt:lpstr>
      <vt:lpstr>Getting Started</vt:lpstr>
      <vt:lpstr>Submission Information</vt:lpstr>
      <vt:lpstr>Study Information</vt:lpstr>
      <vt:lpstr>Subject Selection</vt:lpstr>
      <vt:lpstr>Study Design</vt:lpstr>
      <vt:lpstr>Study Procedures</vt:lpstr>
      <vt:lpstr>Participant Protection</vt:lpstr>
      <vt:lpstr>Participant Protection</vt:lpstr>
      <vt:lpstr>File Uploads</vt:lpstr>
      <vt:lpstr>Conflict of Interest</vt:lpstr>
      <vt:lpstr>Completing a Submission</vt:lpstr>
      <vt:lpstr>Completing a Submission</vt:lpstr>
      <vt:lpstr>Auto Email</vt:lpstr>
      <vt:lpstr>Certification PI Only</vt:lpstr>
      <vt:lpstr>IRB Submission Workflow</vt:lpstr>
      <vt:lpstr>Reopening Your Submission</vt:lpstr>
      <vt:lpstr>How to Address Comments</vt:lpstr>
      <vt:lpstr>Viewing Comments</vt:lpstr>
      <vt:lpstr>How to Address Comments</vt:lpstr>
      <vt:lpstr>How to Get Help</vt:lpstr>
      <vt:lpstr>Resource Center</vt:lpstr>
      <vt:lpstr>Cayuse Help Center</vt:lpstr>
      <vt:lpstr>KHSC IRB</vt:lpstr>
    </vt:vector>
  </TitlesOfParts>
  <Company>TCS Education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Shubert</dc:creator>
  <cp:lastModifiedBy>David Shubert</cp:lastModifiedBy>
  <cp:revision>1</cp:revision>
  <dcterms:created xsi:type="dcterms:W3CDTF">2023-01-30T20:37:36Z</dcterms:created>
  <dcterms:modified xsi:type="dcterms:W3CDTF">2023-06-23T19:49:27Z</dcterms:modified>
</cp:coreProperties>
</file>